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7" r:id="rId6"/>
    <p:sldId id="265" r:id="rId7"/>
    <p:sldId id="269" r:id="rId8"/>
    <p:sldId id="270" r:id="rId9"/>
    <p:sldId id="271" r:id="rId10"/>
    <p:sldId id="268" r:id="rId11"/>
    <p:sldId id="262" r:id="rId12"/>
    <p:sldId id="272" r:id="rId13"/>
    <p:sldId id="273" r:id="rId14"/>
    <p:sldId id="274" r:id="rId15"/>
    <p:sldId id="275" r:id="rId16"/>
    <p:sldId id="276"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94683"/>
  </p:normalViewPr>
  <p:slideViewPr>
    <p:cSldViewPr snapToGrid="0" snapToObjects="1">
      <p:cViewPr varScale="1">
        <p:scale>
          <a:sx n="147" d="100"/>
          <a:sy n="147" d="100"/>
        </p:scale>
        <p:origin x="20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5F56316-30FD-E84B-8945-4D3439E0371A}"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295201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F56316-30FD-E84B-8945-4D3439E0371A}"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126866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F56316-30FD-E84B-8945-4D3439E0371A}"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214679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F56316-30FD-E84B-8945-4D3439E0371A}"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287623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F56316-30FD-E84B-8945-4D3439E0371A}"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60589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F56316-30FD-E84B-8945-4D3439E0371A}"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136829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F56316-30FD-E84B-8945-4D3439E0371A}" type="datetimeFigureOut">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600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F56316-30FD-E84B-8945-4D3439E0371A}" type="datetimeFigureOut">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290274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56316-30FD-E84B-8945-4D3439E0371A}" type="datetimeFigureOut">
              <a:rPr lang="en-US" smtClean="0"/>
              <a:t>12/10/20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73604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F56316-30FD-E84B-8945-4D3439E0371A}"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256512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F56316-30FD-E84B-8945-4D3439E0371A}"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9B328-0E41-0045-953D-1A8433AB5068}" type="slidenum">
              <a:rPr lang="en-US" smtClean="0"/>
              <a:t>‹#›</a:t>
            </a:fld>
            <a:endParaRPr lang="en-US"/>
          </a:p>
        </p:txBody>
      </p:sp>
    </p:spTree>
    <p:extLst>
      <p:ext uri="{BB962C8B-B14F-4D97-AF65-F5344CB8AC3E}">
        <p14:creationId xmlns:p14="http://schemas.microsoft.com/office/powerpoint/2010/main" val="310885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56316-30FD-E84B-8945-4D3439E0371A}" type="datetimeFigureOut">
              <a:rPr lang="en-US" smtClean="0"/>
              <a:t>12/10/20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9B328-0E41-0045-953D-1A8433AB5068}" type="slidenum">
              <a:rPr lang="en-US" smtClean="0"/>
              <a:t>‹#›</a:t>
            </a:fld>
            <a:endParaRPr lang="en-US"/>
          </a:p>
        </p:txBody>
      </p:sp>
    </p:spTree>
    <p:extLst>
      <p:ext uri="{BB962C8B-B14F-4D97-AF65-F5344CB8AC3E}">
        <p14:creationId xmlns:p14="http://schemas.microsoft.com/office/powerpoint/2010/main" val="2385688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ivedi.nishchal@gmail.com" TargetMode="External"/><Relationship Id="rId2" Type="http://schemas.openxmlformats.org/officeDocument/2006/relationships/hyperlink" Target="https://arxiv.org/pdf/1907.09764.pdf"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dwivedi.nishchal@gmail.com"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C9AA15-CB06-6242-99DE-28CF2920A23E}"/>
              </a:ext>
            </a:extLst>
          </p:cNvPr>
          <p:cNvSpPr txBox="1"/>
          <p:nvPr/>
        </p:nvSpPr>
        <p:spPr>
          <a:xfrm>
            <a:off x="2119969" y="271032"/>
            <a:ext cx="4692760" cy="1692771"/>
          </a:xfrm>
          <a:prstGeom prst="rect">
            <a:avLst/>
          </a:prstGeom>
          <a:noFill/>
        </p:spPr>
        <p:txBody>
          <a:bodyPr wrap="none" rtlCol="0">
            <a:spAutoFit/>
          </a:bodyPr>
          <a:lstStyle/>
          <a:p>
            <a:pPr algn="ctr"/>
            <a:r>
              <a:rPr lang="en-US" sz="3200" dirty="0"/>
              <a:t>Trees, Forests and Islands</a:t>
            </a:r>
          </a:p>
          <a:p>
            <a:pPr algn="ctr"/>
            <a:endParaRPr lang="en-US" dirty="0"/>
          </a:p>
          <a:p>
            <a:pPr algn="ctr"/>
            <a:r>
              <a:rPr lang="en-US" dirty="0"/>
              <a:t>A Machine learning approach to Nuclear Physics</a:t>
            </a:r>
            <a:br>
              <a:rPr lang="en-US" dirty="0"/>
            </a:br>
            <a:br>
              <a:rPr lang="en-US" dirty="0"/>
            </a:br>
            <a:r>
              <a:rPr lang="en-US" dirty="0">
                <a:hlinkClick r:id="rId2"/>
              </a:rPr>
              <a:t>https://arxiv.org/pdf/1907.09764.pdf</a:t>
            </a:r>
            <a:r>
              <a:rPr lang="en-US" dirty="0"/>
              <a:t> </a:t>
            </a:r>
          </a:p>
        </p:txBody>
      </p:sp>
      <p:sp>
        <p:nvSpPr>
          <p:cNvPr id="5" name="TextBox 4">
            <a:extLst>
              <a:ext uri="{FF2B5EF4-FFF2-40B4-BE49-F238E27FC236}">
                <a16:creationId xmlns:a16="http://schemas.microsoft.com/office/drawing/2014/main" id="{FEC03DCD-B2F6-6042-9C02-B190C4C6BC40}"/>
              </a:ext>
            </a:extLst>
          </p:cNvPr>
          <p:cNvSpPr txBox="1"/>
          <p:nvPr/>
        </p:nvSpPr>
        <p:spPr>
          <a:xfrm>
            <a:off x="2660194" y="5472389"/>
            <a:ext cx="3823611" cy="923330"/>
          </a:xfrm>
          <a:prstGeom prst="rect">
            <a:avLst/>
          </a:prstGeom>
          <a:noFill/>
        </p:spPr>
        <p:txBody>
          <a:bodyPr wrap="none" rtlCol="0">
            <a:spAutoFit/>
          </a:bodyPr>
          <a:lstStyle/>
          <a:p>
            <a:pPr algn="ctr"/>
            <a:r>
              <a:rPr lang="en-US" dirty="0" err="1"/>
              <a:t>Nishchal</a:t>
            </a:r>
            <a:r>
              <a:rPr lang="en-US" dirty="0"/>
              <a:t> Dwivedi</a:t>
            </a:r>
            <a:br>
              <a:rPr lang="en-US" dirty="0"/>
            </a:br>
            <a:r>
              <a:rPr lang="en-US" dirty="0">
                <a:hlinkClick r:id="rId3"/>
              </a:rPr>
              <a:t>dwivedi.nishchal@gmail.com</a:t>
            </a:r>
            <a:r>
              <a:rPr lang="en-US" dirty="0"/>
              <a:t> </a:t>
            </a:r>
          </a:p>
          <a:p>
            <a:pPr algn="ctr"/>
            <a:r>
              <a:rPr lang="en-US" dirty="0"/>
              <a:t>Indian Institute of Technology, Bombay</a:t>
            </a:r>
          </a:p>
        </p:txBody>
      </p:sp>
      <p:grpSp>
        <p:nvGrpSpPr>
          <p:cNvPr id="28" name="Group 27">
            <a:extLst>
              <a:ext uri="{FF2B5EF4-FFF2-40B4-BE49-F238E27FC236}">
                <a16:creationId xmlns:a16="http://schemas.microsoft.com/office/drawing/2014/main" id="{FD2D5171-DE18-9F4C-BC21-443BA4935E2B}"/>
              </a:ext>
            </a:extLst>
          </p:cNvPr>
          <p:cNvGrpSpPr/>
          <p:nvPr/>
        </p:nvGrpSpPr>
        <p:grpSpPr>
          <a:xfrm>
            <a:off x="548064" y="2491807"/>
            <a:ext cx="1877856" cy="1968135"/>
            <a:chOff x="347764" y="3021876"/>
            <a:chExt cx="2994579" cy="2198917"/>
          </a:xfrm>
        </p:grpSpPr>
        <p:sp>
          <p:nvSpPr>
            <p:cNvPr id="6" name="Rectangle 5">
              <a:extLst>
                <a:ext uri="{FF2B5EF4-FFF2-40B4-BE49-F238E27FC236}">
                  <a16:creationId xmlns:a16="http://schemas.microsoft.com/office/drawing/2014/main" id="{6C242F6B-6612-9941-88C8-711FEDD03736}"/>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B30348C-E8FC-C145-B3DD-7303E523E1B2}"/>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A48B3073-113A-C345-9621-503F60C0A20B}"/>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3DC020F-6F3C-7B43-8526-754097C9196A}"/>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C39C754-D010-F247-8C32-613D89908791}"/>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A2239DD-1398-BD41-B195-B7D6C5659CAB}"/>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45F84FA-8BD9-B84D-89DD-7D3DD8C5BE59}"/>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A4A4D33-CF76-EE49-8EDC-8950FBD190F8}"/>
                </a:ext>
              </a:extLst>
            </p:cNvPr>
            <p:cNvCxnSpPr>
              <a:stCxn id="6" idx="2"/>
              <a:endCxn id="7"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E445FC-FEF2-074B-B25A-60579A9F1991}"/>
                </a:ext>
              </a:extLst>
            </p:cNvPr>
            <p:cNvCxnSpPr>
              <a:stCxn id="6" idx="2"/>
              <a:endCxn id="8"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36E332-A00B-D94E-9B6A-6F886CFD4D1F}"/>
                </a:ext>
              </a:extLst>
            </p:cNvPr>
            <p:cNvCxnSpPr>
              <a:stCxn id="7" idx="2"/>
              <a:endCxn id="9"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67D326-0CC6-CF46-82FE-A3EDEB5A4FBB}"/>
                </a:ext>
              </a:extLst>
            </p:cNvPr>
            <p:cNvCxnSpPr>
              <a:cxnSpLocks/>
              <a:stCxn id="7" idx="2"/>
              <a:endCxn id="10"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1171D55-9591-B249-8929-5B540D2CDCBE}"/>
                </a:ext>
              </a:extLst>
            </p:cNvPr>
            <p:cNvCxnSpPr>
              <a:stCxn id="8" idx="2"/>
              <a:endCxn id="11"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A56F31-70A1-7843-A16C-F39CCFCEC64E}"/>
                </a:ext>
              </a:extLst>
            </p:cNvPr>
            <p:cNvCxnSpPr>
              <a:stCxn id="8" idx="2"/>
              <a:endCxn id="12"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A 3D graph of stability of elements vs. number of protons Z and neutrons N, showing a &quot;mountain chain&quot; running diagonally through the graph from the low to high numbers, as well as an &quot;island of stability&quot; at high N and Z.">
            <a:extLst>
              <a:ext uri="{FF2B5EF4-FFF2-40B4-BE49-F238E27FC236}">
                <a16:creationId xmlns:a16="http://schemas.microsoft.com/office/drawing/2014/main" id="{B6C490C3-97D5-7546-AC6D-7E3668D18A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07" t="36576" r="5683" b="23021"/>
          <a:stretch/>
        </p:blipFill>
        <p:spPr bwMode="auto">
          <a:xfrm>
            <a:off x="4141453" y="2191527"/>
            <a:ext cx="5031232" cy="2135905"/>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450F8A27-DF13-624D-BAFD-6203E01D5CAA}"/>
              </a:ext>
            </a:extLst>
          </p:cNvPr>
          <p:cNvCxnSpPr/>
          <p:nvPr/>
        </p:nvCxnSpPr>
        <p:spPr>
          <a:xfrm>
            <a:off x="2830287" y="3047170"/>
            <a:ext cx="12279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2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53743-4382-6B4F-A20B-BCFE7D990883}"/>
              </a:ext>
            </a:extLst>
          </p:cNvPr>
          <p:cNvPicPr>
            <a:picLocks noChangeAspect="1"/>
          </p:cNvPicPr>
          <p:nvPr/>
        </p:nvPicPr>
        <p:blipFill>
          <a:blip r:embed="rId2"/>
          <a:stretch>
            <a:fillRect/>
          </a:stretch>
        </p:blipFill>
        <p:spPr>
          <a:xfrm>
            <a:off x="4293165" y="335280"/>
            <a:ext cx="3814675" cy="6326777"/>
          </a:xfrm>
          <a:prstGeom prst="rect">
            <a:avLst/>
          </a:prstGeom>
        </p:spPr>
      </p:pic>
      <p:sp>
        <p:nvSpPr>
          <p:cNvPr id="6" name="TextBox 5">
            <a:extLst>
              <a:ext uri="{FF2B5EF4-FFF2-40B4-BE49-F238E27FC236}">
                <a16:creationId xmlns:a16="http://schemas.microsoft.com/office/drawing/2014/main" id="{A31750D6-EB5E-1B4E-83CA-C88DEEEAFB44}"/>
              </a:ext>
            </a:extLst>
          </p:cNvPr>
          <p:cNvSpPr txBox="1"/>
          <p:nvPr/>
        </p:nvSpPr>
        <p:spPr>
          <a:xfrm>
            <a:off x="296092" y="492484"/>
            <a:ext cx="3707618" cy="1815882"/>
          </a:xfrm>
          <a:prstGeom prst="rect">
            <a:avLst/>
          </a:prstGeom>
          <a:noFill/>
        </p:spPr>
        <p:txBody>
          <a:bodyPr wrap="none" rtlCol="0">
            <a:spAutoFit/>
          </a:bodyPr>
          <a:lstStyle/>
          <a:p>
            <a:r>
              <a:rPr lang="en-US" sz="2800" dirty="0"/>
              <a:t>Results</a:t>
            </a:r>
            <a:br>
              <a:rPr lang="en-US" sz="2800" dirty="0"/>
            </a:br>
            <a:r>
              <a:rPr lang="en-US" sz="2800" dirty="0"/>
              <a:t>Random Forest</a:t>
            </a:r>
            <a:br>
              <a:rPr lang="en-US" sz="2800" dirty="0"/>
            </a:br>
            <a:br>
              <a:rPr lang="en-US" sz="2800" dirty="0"/>
            </a:br>
            <a:r>
              <a:rPr lang="en-US" sz="2800" dirty="0"/>
              <a:t>Level Density Parameter</a:t>
            </a:r>
          </a:p>
        </p:txBody>
      </p:sp>
    </p:spTree>
    <p:extLst>
      <p:ext uri="{BB962C8B-B14F-4D97-AF65-F5344CB8AC3E}">
        <p14:creationId xmlns:p14="http://schemas.microsoft.com/office/powerpoint/2010/main" val="81160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1680689" y="291742"/>
            <a:ext cx="5560882" cy="523220"/>
          </a:xfrm>
          <a:prstGeom prst="rect">
            <a:avLst/>
          </a:prstGeom>
          <a:noFill/>
        </p:spPr>
        <p:txBody>
          <a:bodyPr wrap="none" rtlCol="0">
            <a:spAutoFit/>
          </a:bodyPr>
          <a:lstStyle/>
          <a:p>
            <a:pPr algn="ctr"/>
            <a:r>
              <a:rPr lang="en-US" sz="2800" dirty="0"/>
              <a:t>Results GBT- Level density parameter</a:t>
            </a:r>
          </a:p>
        </p:txBody>
      </p:sp>
      <p:pic>
        <p:nvPicPr>
          <p:cNvPr id="5" name="Picture 4">
            <a:extLst>
              <a:ext uri="{FF2B5EF4-FFF2-40B4-BE49-F238E27FC236}">
                <a16:creationId xmlns:a16="http://schemas.microsoft.com/office/drawing/2014/main" id="{3EC96E95-7F8D-D248-A039-9A3179EC046C}"/>
              </a:ext>
            </a:extLst>
          </p:cNvPr>
          <p:cNvPicPr>
            <a:picLocks noChangeAspect="1"/>
          </p:cNvPicPr>
          <p:nvPr/>
        </p:nvPicPr>
        <p:blipFill rotWithShape="1">
          <a:blip r:embed="rId2"/>
          <a:srcRect t="-1" b="397"/>
          <a:stretch/>
        </p:blipFill>
        <p:spPr>
          <a:xfrm>
            <a:off x="1789562" y="1102789"/>
            <a:ext cx="5343137" cy="5463469"/>
          </a:xfrm>
          <a:prstGeom prst="rect">
            <a:avLst/>
          </a:prstGeom>
        </p:spPr>
      </p:pic>
    </p:spTree>
    <p:extLst>
      <p:ext uri="{BB962C8B-B14F-4D97-AF65-F5344CB8AC3E}">
        <p14:creationId xmlns:p14="http://schemas.microsoft.com/office/powerpoint/2010/main" val="56191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834F0-472C-4545-A35C-F256EDDFFE3C}"/>
              </a:ext>
            </a:extLst>
          </p:cNvPr>
          <p:cNvPicPr>
            <a:picLocks noChangeAspect="1"/>
          </p:cNvPicPr>
          <p:nvPr/>
        </p:nvPicPr>
        <p:blipFill>
          <a:blip r:embed="rId2"/>
          <a:stretch>
            <a:fillRect/>
          </a:stretch>
        </p:blipFill>
        <p:spPr>
          <a:xfrm>
            <a:off x="1881051" y="564969"/>
            <a:ext cx="4869180" cy="3598959"/>
          </a:xfrm>
          <a:prstGeom prst="rect">
            <a:avLst/>
          </a:prstGeom>
        </p:spPr>
      </p:pic>
      <p:sp>
        <p:nvSpPr>
          <p:cNvPr id="4" name="Rectangle 3">
            <a:extLst>
              <a:ext uri="{FF2B5EF4-FFF2-40B4-BE49-F238E27FC236}">
                <a16:creationId xmlns:a16="http://schemas.microsoft.com/office/drawing/2014/main" id="{5CD91994-CB34-684B-9B38-2BD663C1D2BC}"/>
              </a:ext>
            </a:extLst>
          </p:cNvPr>
          <p:cNvSpPr/>
          <p:nvPr/>
        </p:nvSpPr>
        <p:spPr>
          <a:xfrm>
            <a:off x="1254306" y="4760464"/>
            <a:ext cx="6635388" cy="646331"/>
          </a:xfrm>
          <a:prstGeom prst="rect">
            <a:avLst/>
          </a:prstGeom>
        </p:spPr>
        <p:txBody>
          <a:bodyPr wrap="square">
            <a:spAutoFit/>
          </a:bodyPr>
          <a:lstStyle/>
          <a:p>
            <a:r>
              <a:rPr lang="en-IN" dirty="0"/>
              <a:t>Prediction on 8983 values of calculated Quadrupole deformations, </a:t>
            </a:r>
            <a:r>
              <a:rPr lang="el-GR" dirty="0"/>
              <a:t>β2</a:t>
            </a:r>
            <a:br>
              <a:rPr lang="en-US" dirty="0"/>
            </a:br>
            <a:r>
              <a:rPr lang="en-IN" dirty="0"/>
              <a:t>Standard deviation of 0.3 and standard error of 0.005</a:t>
            </a:r>
            <a:endParaRPr lang="en-US" dirty="0"/>
          </a:p>
        </p:txBody>
      </p:sp>
    </p:spTree>
    <p:extLst>
      <p:ext uri="{BB962C8B-B14F-4D97-AF65-F5344CB8AC3E}">
        <p14:creationId xmlns:p14="http://schemas.microsoft.com/office/powerpoint/2010/main" val="225612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51F39-D6E8-C54B-968C-2A0B6C058774}"/>
              </a:ext>
            </a:extLst>
          </p:cNvPr>
          <p:cNvPicPr>
            <a:picLocks noChangeAspect="1"/>
          </p:cNvPicPr>
          <p:nvPr/>
        </p:nvPicPr>
        <p:blipFill>
          <a:blip r:embed="rId2"/>
          <a:stretch>
            <a:fillRect/>
          </a:stretch>
        </p:blipFill>
        <p:spPr>
          <a:xfrm>
            <a:off x="2253850" y="818243"/>
            <a:ext cx="4636299" cy="3414123"/>
          </a:xfrm>
          <a:prstGeom prst="rect">
            <a:avLst/>
          </a:prstGeom>
        </p:spPr>
      </p:pic>
      <p:sp>
        <p:nvSpPr>
          <p:cNvPr id="3" name="Rectangle 2">
            <a:extLst>
              <a:ext uri="{FF2B5EF4-FFF2-40B4-BE49-F238E27FC236}">
                <a16:creationId xmlns:a16="http://schemas.microsoft.com/office/drawing/2014/main" id="{CE47F7C6-3E45-FC4B-BE91-017FBED9FD8B}"/>
              </a:ext>
            </a:extLst>
          </p:cNvPr>
          <p:cNvSpPr/>
          <p:nvPr/>
        </p:nvSpPr>
        <p:spPr>
          <a:xfrm>
            <a:off x="2253850" y="4742208"/>
            <a:ext cx="5533246" cy="646331"/>
          </a:xfrm>
          <a:prstGeom prst="rect">
            <a:avLst/>
          </a:prstGeom>
        </p:spPr>
        <p:txBody>
          <a:bodyPr wrap="none">
            <a:spAutoFit/>
          </a:bodyPr>
          <a:lstStyle/>
          <a:p>
            <a:r>
              <a:rPr lang="en-IN" dirty="0"/>
              <a:t>The predictions of Shell correction energy. 6735 Nuclei.</a:t>
            </a:r>
            <a:br>
              <a:rPr lang="en-IN" dirty="0"/>
            </a:br>
            <a:r>
              <a:rPr lang="en-IN" dirty="0"/>
              <a:t>Standard deviation of 0.553 and standard error of 0.0067</a:t>
            </a:r>
            <a:endParaRPr lang="en-US" dirty="0"/>
          </a:p>
        </p:txBody>
      </p:sp>
    </p:spTree>
    <p:extLst>
      <p:ext uri="{BB962C8B-B14F-4D97-AF65-F5344CB8AC3E}">
        <p14:creationId xmlns:p14="http://schemas.microsoft.com/office/powerpoint/2010/main" val="63299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89B582-697E-914F-BD2F-2C29C530F3F5}"/>
              </a:ext>
            </a:extLst>
          </p:cNvPr>
          <p:cNvPicPr>
            <a:picLocks noChangeAspect="1"/>
          </p:cNvPicPr>
          <p:nvPr/>
        </p:nvPicPr>
        <p:blipFill>
          <a:blip r:embed="rId2"/>
          <a:stretch>
            <a:fillRect/>
          </a:stretch>
        </p:blipFill>
        <p:spPr>
          <a:xfrm>
            <a:off x="145869" y="419100"/>
            <a:ext cx="4178449" cy="3009900"/>
          </a:xfrm>
          <a:prstGeom prst="rect">
            <a:avLst/>
          </a:prstGeom>
        </p:spPr>
      </p:pic>
      <p:pic>
        <p:nvPicPr>
          <p:cNvPr id="3" name="Picture 2">
            <a:extLst>
              <a:ext uri="{FF2B5EF4-FFF2-40B4-BE49-F238E27FC236}">
                <a16:creationId xmlns:a16="http://schemas.microsoft.com/office/drawing/2014/main" id="{39A5F83E-83A1-6047-A1FD-D2E93E108954}"/>
              </a:ext>
            </a:extLst>
          </p:cNvPr>
          <p:cNvPicPr>
            <a:picLocks noChangeAspect="1"/>
          </p:cNvPicPr>
          <p:nvPr/>
        </p:nvPicPr>
        <p:blipFill>
          <a:blip r:embed="rId3"/>
          <a:stretch>
            <a:fillRect/>
          </a:stretch>
        </p:blipFill>
        <p:spPr>
          <a:xfrm>
            <a:off x="4572000" y="340196"/>
            <a:ext cx="4216368" cy="3088804"/>
          </a:xfrm>
          <a:prstGeom prst="rect">
            <a:avLst/>
          </a:prstGeom>
        </p:spPr>
      </p:pic>
      <p:sp>
        <p:nvSpPr>
          <p:cNvPr id="4" name="TextBox 3">
            <a:extLst>
              <a:ext uri="{FF2B5EF4-FFF2-40B4-BE49-F238E27FC236}">
                <a16:creationId xmlns:a16="http://schemas.microsoft.com/office/drawing/2014/main" id="{C8A51488-F7AB-B346-8F54-047FD7B4D072}"/>
              </a:ext>
            </a:extLst>
          </p:cNvPr>
          <p:cNvSpPr txBox="1"/>
          <p:nvPr/>
        </p:nvSpPr>
        <p:spPr>
          <a:xfrm>
            <a:off x="2259059" y="4058194"/>
            <a:ext cx="6385146" cy="2031325"/>
          </a:xfrm>
          <a:prstGeom prst="rect">
            <a:avLst/>
          </a:prstGeom>
          <a:noFill/>
        </p:spPr>
        <p:txBody>
          <a:bodyPr wrap="none" rtlCol="0">
            <a:spAutoFit/>
          </a:bodyPr>
          <a:lstStyle/>
          <a:p>
            <a:r>
              <a:rPr lang="en-US" dirty="0"/>
              <a:t>Proton and Neutron pairing gaps of 8969 nuclei</a:t>
            </a:r>
            <a:br>
              <a:rPr lang="en-US" dirty="0"/>
            </a:br>
            <a:br>
              <a:rPr lang="en-US" dirty="0"/>
            </a:br>
            <a:r>
              <a:rPr lang="en-US" dirty="0"/>
              <a:t>Proton</a:t>
            </a:r>
            <a:br>
              <a:rPr lang="en-US" dirty="0"/>
            </a:br>
            <a:r>
              <a:rPr lang="en-IN" dirty="0"/>
              <a:t>standard deviation of 0.037 and standard error of the order 10−4 .</a:t>
            </a:r>
            <a:br>
              <a:rPr lang="en-IN" dirty="0"/>
            </a:br>
            <a:br>
              <a:rPr lang="en-IN" dirty="0"/>
            </a:br>
            <a:r>
              <a:rPr lang="en-IN" dirty="0"/>
              <a:t>Neutron</a:t>
            </a:r>
            <a:br>
              <a:rPr lang="en-IN" dirty="0"/>
            </a:br>
            <a:r>
              <a:rPr lang="en-IN" dirty="0"/>
              <a:t>standard deviation of 0.037 and standard error of the order 10−4</a:t>
            </a:r>
            <a:endParaRPr lang="en-US" dirty="0"/>
          </a:p>
        </p:txBody>
      </p:sp>
    </p:spTree>
    <p:extLst>
      <p:ext uri="{BB962C8B-B14F-4D97-AF65-F5344CB8AC3E}">
        <p14:creationId xmlns:p14="http://schemas.microsoft.com/office/powerpoint/2010/main" val="333232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34FF6-C4BF-984F-88CE-4427F9AD4331}"/>
              </a:ext>
            </a:extLst>
          </p:cNvPr>
          <p:cNvPicPr>
            <a:picLocks noChangeAspect="1"/>
          </p:cNvPicPr>
          <p:nvPr/>
        </p:nvPicPr>
        <p:blipFill>
          <a:blip r:embed="rId2"/>
          <a:stretch>
            <a:fillRect/>
          </a:stretch>
        </p:blipFill>
        <p:spPr>
          <a:xfrm>
            <a:off x="1606961" y="322217"/>
            <a:ext cx="5599153" cy="4289674"/>
          </a:xfrm>
          <a:prstGeom prst="rect">
            <a:avLst/>
          </a:prstGeom>
        </p:spPr>
      </p:pic>
      <p:sp>
        <p:nvSpPr>
          <p:cNvPr id="3" name="Rectangle 2">
            <a:extLst>
              <a:ext uri="{FF2B5EF4-FFF2-40B4-BE49-F238E27FC236}">
                <a16:creationId xmlns:a16="http://schemas.microsoft.com/office/drawing/2014/main" id="{7C11D198-632D-4543-99AF-A3CD3428EF21}"/>
              </a:ext>
            </a:extLst>
          </p:cNvPr>
          <p:cNvSpPr/>
          <p:nvPr/>
        </p:nvSpPr>
        <p:spPr>
          <a:xfrm>
            <a:off x="1254035" y="5065263"/>
            <a:ext cx="6905896" cy="923330"/>
          </a:xfrm>
          <a:prstGeom prst="rect">
            <a:avLst/>
          </a:prstGeom>
        </p:spPr>
        <p:txBody>
          <a:bodyPr wrap="square">
            <a:spAutoFit/>
          </a:bodyPr>
          <a:lstStyle/>
          <a:p>
            <a:r>
              <a:rPr lang="en-IN" dirty="0"/>
              <a:t>Training and testing the experimental first peak energy values for GDR for 180 nuclei</a:t>
            </a:r>
            <a:br>
              <a:rPr lang="en-IN" dirty="0"/>
            </a:br>
            <a:r>
              <a:rPr lang="en-IN" dirty="0"/>
              <a:t>Standard deviation of 0.73 and standard error of 0.042</a:t>
            </a:r>
            <a:endParaRPr lang="en-US" dirty="0"/>
          </a:p>
        </p:txBody>
      </p:sp>
    </p:spTree>
    <p:extLst>
      <p:ext uri="{BB962C8B-B14F-4D97-AF65-F5344CB8AC3E}">
        <p14:creationId xmlns:p14="http://schemas.microsoft.com/office/powerpoint/2010/main" val="427732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3572110" y="579569"/>
            <a:ext cx="1778051" cy="523220"/>
          </a:xfrm>
          <a:prstGeom prst="rect">
            <a:avLst/>
          </a:prstGeom>
          <a:noFill/>
        </p:spPr>
        <p:txBody>
          <a:bodyPr wrap="none" rtlCol="0">
            <a:spAutoFit/>
          </a:bodyPr>
          <a:lstStyle/>
          <a:p>
            <a:pPr algn="ctr"/>
            <a:r>
              <a:rPr lang="en-US" sz="2800" dirty="0"/>
              <a:t>Conclusion</a:t>
            </a:r>
          </a:p>
        </p:txBody>
      </p:sp>
      <p:sp>
        <p:nvSpPr>
          <p:cNvPr id="3" name="TextBox 2">
            <a:extLst>
              <a:ext uri="{FF2B5EF4-FFF2-40B4-BE49-F238E27FC236}">
                <a16:creationId xmlns:a16="http://schemas.microsoft.com/office/drawing/2014/main" id="{D20E2145-9D19-E349-A366-A00F1EA3AF8E}"/>
              </a:ext>
            </a:extLst>
          </p:cNvPr>
          <p:cNvSpPr txBox="1"/>
          <p:nvPr/>
        </p:nvSpPr>
        <p:spPr>
          <a:xfrm>
            <a:off x="792480" y="1619794"/>
            <a:ext cx="7637417" cy="3970318"/>
          </a:xfrm>
          <a:prstGeom prst="rect">
            <a:avLst/>
          </a:prstGeom>
          <a:noFill/>
        </p:spPr>
        <p:txBody>
          <a:bodyPr wrap="square" rtlCol="0">
            <a:spAutoFit/>
          </a:bodyPr>
          <a:lstStyle/>
          <a:p>
            <a:pPr marL="285750" indent="-285750">
              <a:buFontTx/>
              <a:buChar char="-"/>
            </a:pPr>
            <a:r>
              <a:rPr lang="en-US" dirty="0"/>
              <a:t>Nuclear observables from models and experiments were both predicted using GBT.</a:t>
            </a:r>
            <a:br>
              <a:rPr lang="en-US" dirty="0"/>
            </a:br>
            <a:endParaRPr lang="en-US" dirty="0"/>
          </a:p>
          <a:p>
            <a:pPr marL="285750" indent="-285750">
              <a:buFontTx/>
              <a:buChar char="-"/>
            </a:pPr>
            <a:r>
              <a:rPr lang="en-IN" dirty="0"/>
              <a:t>The predictions from these models show a very good agreement with the actual values with standard deviations ranging from 0.00035 to 0.73. To compare with contemporary literature, similar investigations on time series analysis, molecular physics, astrophysics, economics and climate studies report standard deviations ranging between 0.02 to 75.0.</a:t>
            </a:r>
            <a:br>
              <a:rPr lang="en-US" dirty="0"/>
            </a:br>
            <a:endParaRPr lang="en-US" dirty="0"/>
          </a:p>
          <a:p>
            <a:pPr marL="285750" indent="-285750">
              <a:buFontTx/>
              <a:buChar char="-"/>
            </a:pPr>
            <a:r>
              <a:rPr lang="en-US" dirty="0"/>
              <a:t>Questions of validity, are the data points enough, better features or better models, remain open to be explored.</a:t>
            </a:r>
            <a:br>
              <a:rPr lang="en-US" dirty="0"/>
            </a:br>
            <a:endParaRPr lang="en-US" dirty="0"/>
          </a:p>
          <a:p>
            <a:pPr marL="285750" indent="-285750">
              <a:buFontTx/>
              <a:buChar char="-"/>
            </a:pPr>
            <a:r>
              <a:rPr lang="en-US" dirty="0"/>
              <a:t>Major challenges during feature engineering were overfitting and selecting the right </a:t>
            </a:r>
            <a:r>
              <a:rPr lang="en-US"/>
              <a:t>features.</a:t>
            </a:r>
            <a:endParaRPr lang="en-US" dirty="0"/>
          </a:p>
        </p:txBody>
      </p:sp>
    </p:spTree>
    <p:extLst>
      <p:ext uri="{BB962C8B-B14F-4D97-AF65-F5344CB8AC3E}">
        <p14:creationId xmlns:p14="http://schemas.microsoft.com/office/powerpoint/2010/main" val="110275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2998010" y="264431"/>
            <a:ext cx="2814746" cy="523220"/>
          </a:xfrm>
          <a:prstGeom prst="rect">
            <a:avLst/>
          </a:prstGeom>
          <a:noFill/>
        </p:spPr>
        <p:txBody>
          <a:bodyPr wrap="none" rtlCol="0">
            <a:spAutoFit/>
          </a:bodyPr>
          <a:lstStyle/>
          <a:p>
            <a:pPr algn="ctr"/>
            <a:r>
              <a:rPr lang="en-US" sz="2800" dirty="0"/>
              <a:t>An Advertisement</a:t>
            </a:r>
          </a:p>
        </p:txBody>
      </p:sp>
      <p:sp>
        <p:nvSpPr>
          <p:cNvPr id="3" name="TextBox 2">
            <a:extLst>
              <a:ext uri="{FF2B5EF4-FFF2-40B4-BE49-F238E27FC236}">
                <a16:creationId xmlns:a16="http://schemas.microsoft.com/office/drawing/2014/main" id="{D20E2145-9D19-E349-A366-A00F1EA3AF8E}"/>
              </a:ext>
            </a:extLst>
          </p:cNvPr>
          <p:cNvSpPr txBox="1"/>
          <p:nvPr/>
        </p:nvSpPr>
        <p:spPr>
          <a:xfrm>
            <a:off x="3640184" y="1210491"/>
            <a:ext cx="5050970" cy="2585323"/>
          </a:xfrm>
          <a:prstGeom prst="rect">
            <a:avLst/>
          </a:prstGeom>
          <a:noFill/>
        </p:spPr>
        <p:txBody>
          <a:bodyPr wrap="square" rtlCol="0">
            <a:spAutoFit/>
          </a:bodyPr>
          <a:lstStyle/>
          <a:p>
            <a:r>
              <a:rPr lang="en-US" dirty="0"/>
              <a:t>Looking for Collaborations/Postdoc positions/Jobs</a:t>
            </a:r>
            <a:br>
              <a:rPr lang="en-US" dirty="0"/>
            </a:br>
            <a:r>
              <a:rPr lang="en-US" dirty="0"/>
              <a:t>Skills: Machine Learning, Semiclassical Physics</a:t>
            </a:r>
            <a:br>
              <a:rPr lang="en-US" dirty="0"/>
            </a:br>
            <a:br>
              <a:rPr lang="en-US" dirty="0"/>
            </a:br>
            <a:r>
              <a:rPr lang="en-US" dirty="0"/>
              <a:t>PhD (Thesis Submitted)</a:t>
            </a:r>
            <a:br>
              <a:rPr lang="en-US" dirty="0"/>
            </a:br>
            <a:r>
              <a:rPr lang="en-US" dirty="0"/>
              <a:t>TEDx Speaker</a:t>
            </a:r>
            <a:br>
              <a:rPr lang="en-US" dirty="0"/>
            </a:br>
            <a:r>
              <a:rPr lang="en-US" dirty="0"/>
              <a:t>Lindau Nobel Laureate Meet</a:t>
            </a:r>
            <a:br>
              <a:rPr lang="en-US" dirty="0"/>
            </a:br>
            <a:br>
              <a:rPr lang="en-US" dirty="0"/>
            </a:br>
            <a:br>
              <a:rPr lang="en-US" dirty="0"/>
            </a:br>
            <a:endParaRPr lang="en-US" dirty="0"/>
          </a:p>
        </p:txBody>
      </p:sp>
      <p:sp>
        <p:nvSpPr>
          <p:cNvPr id="4" name="Rectangle 3">
            <a:extLst>
              <a:ext uri="{FF2B5EF4-FFF2-40B4-BE49-F238E27FC236}">
                <a16:creationId xmlns:a16="http://schemas.microsoft.com/office/drawing/2014/main" id="{3C9EB75D-7B06-1F46-B6C8-77E1E960C048}"/>
              </a:ext>
            </a:extLst>
          </p:cNvPr>
          <p:cNvSpPr/>
          <p:nvPr/>
        </p:nvSpPr>
        <p:spPr>
          <a:xfrm>
            <a:off x="3183151" y="3287214"/>
            <a:ext cx="5960849" cy="3477875"/>
          </a:xfrm>
          <a:prstGeom prst="rect">
            <a:avLst/>
          </a:prstGeom>
        </p:spPr>
        <p:txBody>
          <a:bodyPr wrap="square">
            <a:spAutoFit/>
          </a:bodyPr>
          <a:lstStyle/>
          <a:p>
            <a:pPr marL="342900" indent="-342900">
              <a:buAutoNum type="arabicPeriod"/>
            </a:pPr>
            <a:r>
              <a:rPr lang="en-IN" sz="1100" dirty="0">
                <a:latin typeface="Arial" panose="020B0604020202020204" pitchFamily="34" charset="0"/>
              </a:rPr>
              <a:t>Semiclassical triton, </a:t>
            </a:r>
            <a:r>
              <a:rPr lang="en-IN" sz="1100" dirty="0" err="1">
                <a:latin typeface="Arial" panose="020B0604020202020204" pitchFamily="34" charset="0"/>
              </a:rPr>
              <a:t>Nishchal</a:t>
            </a:r>
            <a:r>
              <a:rPr lang="en-IN" sz="1100" dirty="0">
                <a:latin typeface="Arial" panose="020B0604020202020204" pitchFamily="34" charset="0"/>
              </a:rPr>
              <a:t> R. Dwivedi, </a:t>
            </a:r>
            <a:r>
              <a:rPr lang="en-IN" sz="1100" dirty="0" err="1">
                <a:latin typeface="Arial" panose="020B0604020202020204" pitchFamily="34" charset="0"/>
              </a:rPr>
              <a:t>Harjeet</a:t>
            </a:r>
            <a:r>
              <a:rPr lang="en-IN" sz="1100" dirty="0">
                <a:latin typeface="Arial" panose="020B0604020202020204" pitchFamily="34" charset="0"/>
              </a:rPr>
              <a:t> Kaur and Sudhir R. Jain </a:t>
            </a:r>
            <a:br>
              <a:rPr lang="en-IN" sz="1100" dirty="0">
                <a:latin typeface="Arial" panose="020B0604020202020204" pitchFamily="34" charset="0"/>
              </a:rPr>
            </a:br>
            <a:r>
              <a:rPr lang="en-IN" sz="1100" dirty="0">
                <a:solidFill>
                  <a:srgbClr val="FF0000"/>
                </a:solidFill>
                <a:latin typeface="Arial" panose="020B0604020202020204" pitchFamily="34" charset="0"/>
              </a:rPr>
              <a:t>The European Physical Journal A</a:t>
            </a:r>
            <a:r>
              <a:rPr lang="en-IN" sz="1100" dirty="0">
                <a:latin typeface="Arial" panose="020B0604020202020204" pitchFamily="34" charset="0"/>
              </a:rPr>
              <a:t>, (2018) 54:9</a:t>
            </a:r>
            <a:br>
              <a:rPr lang="en-IN" sz="1100" dirty="0">
                <a:latin typeface="Arial" panose="020B0604020202020204" pitchFamily="34" charset="0"/>
              </a:rPr>
            </a:br>
            <a:endParaRPr lang="en-IN" sz="1100" dirty="0">
              <a:latin typeface="Arial" panose="020B0604020202020204" pitchFamily="34" charset="0"/>
            </a:endParaRPr>
          </a:p>
          <a:p>
            <a:pPr marL="342900" indent="-342900">
              <a:buAutoNum type="arabicPeriod"/>
            </a:pPr>
            <a:r>
              <a:rPr lang="en-IN" sz="1100" dirty="0" err="1">
                <a:latin typeface="Arial" panose="020B0604020202020204" pitchFamily="34" charset="0"/>
              </a:rPr>
              <a:t>Ignatyuk</a:t>
            </a:r>
            <a:r>
              <a:rPr lang="en-IN" sz="1100" dirty="0">
                <a:latin typeface="Arial" panose="020B0604020202020204" pitchFamily="34" charset="0"/>
              </a:rPr>
              <a:t> damping factor: A semiclassical formula,</a:t>
            </a:r>
            <a:br>
              <a:rPr lang="en-IN" sz="1100" dirty="0">
                <a:latin typeface="Arial" panose="020B0604020202020204" pitchFamily="34" charset="0"/>
              </a:rPr>
            </a:br>
            <a:r>
              <a:rPr lang="en-IN" sz="1100" dirty="0" err="1">
                <a:latin typeface="Arial" panose="020B0604020202020204" pitchFamily="34" charset="0"/>
              </a:rPr>
              <a:t>Nishchal</a:t>
            </a:r>
            <a:r>
              <a:rPr lang="en-IN" sz="1100" dirty="0">
                <a:latin typeface="Arial" panose="020B0604020202020204" pitchFamily="34" charset="0"/>
              </a:rPr>
              <a:t> R. Dwivedi, Saniya Monga, </a:t>
            </a:r>
            <a:r>
              <a:rPr lang="en-IN" sz="1100" dirty="0" err="1">
                <a:latin typeface="Arial" panose="020B0604020202020204" pitchFamily="34" charset="0"/>
              </a:rPr>
              <a:t>Harjeet</a:t>
            </a:r>
            <a:r>
              <a:rPr lang="en-IN" sz="1100" dirty="0">
                <a:latin typeface="Arial" panose="020B0604020202020204" pitchFamily="34" charset="0"/>
              </a:rPr>
              <a:t> Kaur and Sudhir R. Jain</a:t>
            </a:r>
            <a:br>
              <a:rPr lang="en-IN" sz="1100" dirty="0">
                <a:latin typeface="Arial" panose="020B0604020202020204" pitchFamily="34" charset="0"/>
              </a:rPr>
            </a:br>
            <a:r>
              <a:rPr lang="en-IN" sz="1100" dirty="0">
                <a:solidFill>
                  <a:srgbClr val="FF0000"/>
                </a:solidFill>
                <a:latin typeface="Arial" panose="020B0604020202020204" pitchFamily="34" charset="0"/>
              </a:rPr>
              <a:t>International Journal of Modern Physics E</a:t>
            </a:r>
            <a:r>
              <a:rPr lang="en-IN" sz="1100" dirty="0">
                <a:latin typeface="Arial" panose="020B0604020202020204" pitchFamily="34" charset="0"/>
              </a:rPr>
              <a:t>, (2019) 28.8, 1950061</a:t>
            </a:r>
            <a:br>
              <a:rPr lang="en-IN" sz="1100" dirty="0">
                <a:latin typeface="Arial" panose="020B0604020202020204" pitchFamily="34" charset="0"/>
              </a:rPr>
            </a:br>
            <a:endParaRPr lang="en-IN" sz="1100" dirty="0">
              <a:latin typeface="Arial" panose="020B0604020202020204" pitchFamily="34" charset="0"/>
            </a:endParaRPr>
          </a:p>
          <a:p>
            <a:pPr marL="342900" indent="-342900">
              <a:buAutoNum type="arabicPeriod"/>
            </a:pPr>
            <a:r>
              <a:rPr lang="en-IN" sz="1100" dirty="0">
                <a:latin typeface="Arial" panose="020B0604020202020204" pitchFamily="34" charset="0"/>
              </a:rPr>
              <a:t>Non-adiabatic transitions and non-equilibrium statistics of deforming nuclei,</a:t>
            </a:r>
            <a:br>
              <a:rPr lang="en-IN" sz="1100" dirty="0">
                <a:latin typeface="Arial" panose="020B0604020202020204" pitchFamily="34" charset="0"/>
              </a:rPr>
            </a:br>
            <a:r>
              <a:rPr lang="en-IN" sz="1100" dirty="0" err="1">
                <a:latin typeface="Arial" panose="020B0604020202020204" pitchFamily="34" charset="0"/>
              </a:rPr>
              <a:t>Nishchal</a:t>
            </a:r>
            <a:r>
              <a:rPr lang="en-IN" sz="1100" dirty="0">
                <a:latin typeface="Arial" panose="020B0604020202020204" pitchFamily="34" charset="0"/>
              </a:rPr>
              <a:t> R. Dwivedi and Sudhir R. Jain(2019) </a:t>
            </a:r>
            <a:r>
              <a:rPr lang="en-IN" sz="1100" dirty="0">
                <a:solidFill>
                  <a:srgbClr val="FF0000"/>
                </a:solidFill>
                <a:latin typeface="Arial" panose="020B0604020202020204" pitchFamily="34" charset="0"/>
              </a:rPr>
              <a:t>arXiv:1907.09763</a:t>
            </a:r>
            <a:br>
              <a:rPr lang="en-IN" sz="1100" dirty="0">
                <a:latin typeface="Arial" panose="020B0604020202020204" pitchFamily="34" charset="0"/>
              </a:rPr>
            </a:br>
            <a:endParaRPr lang="en-IN" sz="1100" dirty="0">
              <a:latin typeface="Arial" panose="020B0604020202020204" pitchFamily="34" charset="0"/>
            </a:endParaRPr>
          </a:p>
          <a:p>
            <a:pPr marL="342900" indent="-342900">
              <a:buAutoNum type="arabicPeriod"/>
            </a:pPr>
            <a:r>
              <a:rPr lang="en-IN" sz="1100" dirty="0">
                <a:latin typeface="Arial" panose="020B0604020202020204" pitchFamily="34" charset="0"/>
              </a:rPr>
              <a:t>Trees and Islands - Machine learning approach to nuclear physics,</a:t>
            </a:r>
            <a:br>
              <a:rPr lang="en-IN" sz="1100" dirty="0">
                <a:latin typeface="Arial" panose="020B0604020202020204" pitchFamily="34" charset="0"/>
              </a:rPr>
            </a:br>
            <a:r>
              <a:rPr lang="en-IN" sz="1100" dirty="0" err="1">
                <a:latin typeface="Arial" panose="020B0604020202020204" pitchFamily="34" charset="0"/>
              </a:rPr>
              <a:t>Nishchal</a:t>
            </a:r>
            <a:r>
              <a:rPr lang="en-IN" sz="1100" dirty="0">
                <a:latin typeface="Arial" panose="020B0604020202020204" pitchFamily="34" charset="0"/>
              </a:rPr>
              <a:t> R. Dwivedi (2019) </a:t>
            </a:r>
            <a:r>
              <a:rPr lang="en-IN" sz="1100" dirty="0">
                <a:solidFill>
                  <a:srgbClr val="FF0000"/>
                </a:solidFill>
                <a:latin typeface="Arial" panose="020B0604020202020204" pitchFamily="34" charset="0"/>
              </a:rPr>
              <a:t>arXiv:1907.097645</a:t>
            </a:r>
            <a:r>
              <a:rPr lang="en-IN" sz="1100" dirty="0">
                <a:latin typeface="Arial" panose="020B0604020202020204" pitchFamily="34" charset="0"/>
              </a:rPr>
              <a:t>.</a:t>
            </a:r>
            <a:br>
              <a:rPr lang="en-IN" sz="1100" dirty="0">
                <a:latin typeface="Arial" panose="020B0604020202020204" pitchFamily="34" charset="0"/>
              </a:rPr>
            </a:br>
            <a:endParaRPr lang="en-IN" sz="1100" dirty="0">
              <a:latin typeface="Arial" panose="020B0604020202020204" pitchFamily="34" charset="0"/>
            </a:endParaRPr>
          </a:p>
          <a:p>
            <a:pPr marL="342900" indent="-342900">
              <a:buAutoNum type="arabicPeriod"/>
            </a:pPr>
            <a:r>
              <a:rPr lang="en-IN" sz="1100" dirty="0">
                <a:latin typeface="Arial" panose="020B0604020202020204" pitchFamily="34" charset="0"/>
                <a:cs typeface="Arial" panose="020B0604020202020204" pitchFamily="34" charset="0"/>
              </a:rPr>
              <a:t>Semiclassical description of </a:t>
            </a:r>
            <a:r>
              <a:rPr lang="el-GR" sz="1100" dirty="0">
                <a:latin typeface="Arial" panose="020B0604020202020204" pitchFamily="34" charset="0"/>
                <a:cs typeface="Arial" panose="020B0604020202020204" pitchFamily="34" charset="0"/>
              </a:rPr>
              <a:t>α- </a:t>
            </a:r>
            <a:r>
              <a:rPr lang="en-IN" sz="1100" dirty="0">
                <a:latin typeface="Arial" panose="020B0604020202020204" pitchFamily="34" charset="0"/>
                <a:cs typeface="Arial" panose="020B0604020202020204" pitchFamily="34" charset="0"/>
              </a:rPr>
              <a:t>radioactivity in even-even nuclei,</a:t>
            </a:r>
            <a:br>
              <a:rPr lang="en-IN" sz="1100" dirty="0">
                <a:latin typeface="Arial" panose="020B0604020202020204" pitchFamily="34" charset="0"/>
                <a:cs typeface="Arial" panose="020B0604020202020204" pitchFamily="34" charset="0"/>
              </a:rPr>
            </a:br>
            <a:r>
              <a:rPr lang="en-IN" sz="1100" dirty="0">
                <a:latin typeface="Arial" panose="020B0604020202020204" pitchFamily="34" charset="0"/>
                <a:cs typeface="Arial" panose="020B0604020202020204" pitchFamily="34" charset="0"/>
              </a:rPr>
              <a:t>Saniya Monga, </a:t>
            </a:r>
            <a:r>
              <a:rPr lang="en-IN" sz="1100" dirty="0" err="1">
                <a:latin typeface="Arial" panose="020B0604020202020204" pitchFamily="34" charset="0"/>
                <a:cs typeface="Arial" panose="020B0604020202020204" pitchFamily="34" charset="0"/>
              </a:rPr>
              <a:t>Nishchal</a:t>
            </a:r>
            <a:r>
              <a:rPr lang="en-IN" sz="1100" dirty="0">
                <a:latin typeface="Arial" panose="020B0604020202020204" pitchFamily="34" charset="0"/>
                <a:cs typeface="Arial" panose="020B0604020202020204" pitchFamily="34" charset="0"/>
              </a:rPr>
              <a:t> R. Dwivedi, Deepika Pathak </a:t>
            </a:r>
            <a:r>
              <a:rPr lang="en-IN" sz="1100" dirty="0" err="1">
                <a:latin typeface="Arial" panose="020B0604020202020204" pitchFamily="34" charset="0"/>
                <a:cs typeface="Arial" panose="020B0604020202020204" pitchFamily="34" charset="0"/>
              </a:rPr>
              <a:t>Harjeet</a:t>
            </a:r>
            <a:r>
              <a:rPr lang="en-IN" sz="1100" dirty="0">
                <a:latin typeface="Arial" panose="020B0604020202020204" pitchFamily="34" charset="0"/>
                <a:cs typeface="Arial" panose="020B0604020202020204" pitchFamily="34" charset="0"/>
              </a:rPr>
              <a:t> Kaur and Sudhir R. Jain </a:t>
            </a:r>
            <a:br>
              <a:rPr lang="en-IN" sz="1100" dirty="0">
                <a:latin typeface="Arial" panose="020B0604020202020204" pitchFamily="34" charset="0"/>
                <a:cs typeface="Arial" panose="020B0604020202020204" pitchFamily="34" charset="0"/>
              </a:rPr>
            </a:br>
            <a:r>
              <a:rPr lang="en-IN" sz="1100" dirty="0">
                <a:solidFill>
                  <a:srgbClr val="FF0000"/>
                </a:solidFill>
                <a:latin typeface="Arial" panose="020B0604020202020204" pitchFamily="34" charset="0"/>
                <a:cs typeface="Arial" panose="020B0604020202020204" pitchFamily="34" charset="0"/>
              </a:rPr>
              <a:t>Journal of Physics G </a:t>
            </a:r>
            <a:r>
              <a:rPr lang="en-IN" sz="1100" dirty="0">
                <a:latin typeface="Arial" panose="020B0604020202020204" pitchFamily="34" charset="0"/>
                <a:cs typeface="Arial" panose="020B0604020202020204" pitchFamily="34" charset="0"/>
              </a:rPr>
              <a:t>(2019) 46(11), 115110</a:t>
            </a:r>
            <a:br>
              <a:rPr lang="en-IN" sz="1100" dirty="0">
                <a:latin typeface="Arial" panose="020B0604020202020204" pitchFamily="34" charset="0"/>
                <a:cs typeface="Arial" panose="020B0604020202020204" pitchFamily="34" charset="0"/>
              </a:rPr>
            </a:br>
            <a:endParaRPr lang="en-IN" sz="1100" dirty="0">
              <a:latin typeface="Arial" panose="020B0604020202020204" pitchFamily="34" charset="0"/>
              <a:cs typeface="Arial" panose="020B0604020202020204" pitchFamily="34" charset="0"/>
            </a:endParaRPr>
          </a:p>
          <a:p>
            <a:pPr marL="342900" indent="-342900">
              <a:buAutoNum type="arabicPeriod"/>
            </a:pPr>
            <a:r>
              <a:rPr lang="en-IN" sz="1100" dirty="0">
                <a:latin typeface="Arial" panose="020B0604020202020204" pitchFamily="34" charset="0"/>
                <a:cs typeface="Arial" panose="020B0604020202020204" pitchFamily="34" charset="0"/>
              </a:rPr>
              <a:t>Spectral statistics of energy levels of152Dy,</a:t>
            </a:r>
            <a:br>
              <a:rPr lang="en-IN" sz="1100" dirty="0">
                <a:latin typeface="Arial" panose="020B0604020202020204" pitchFamily="34" charset="0"/>
                <a:cs typeface="Arial" panose="020B0604020202020204" pitchFamily="34" charset="0"/>
              </a:rPr>
            </a:br>
            <a:r>
              <a:rPr lang="en-IN" sz="1100" dirty="0" err="1">
                <a:latin typeface="Arial" panose="020B0604020202020204" pitchFamily="34" charset="0"/>
                <a:cs typeface="Arial" panose="020B0604020202020204" pitchFamily="34" charset="0"/>
              </a:rPr>
              <a:t>Nishchal</a:t>
            </a:r>
            <a:r>
              <a:rPr lang="en-IN" sz="1100" dirty="0">
                <a:latin typeface="Arial" panose="020B0604020202020204" pitchFamily="34" charset="0"/>
                <a:cs typeface="Arial" panose="020B0604020202020204" pitchFamily="34" charset="0"/>
              </a:rPr>
              <a:t> R. Dwivedi, </a:t>
            </a:r>
            <a:r>
              <a:rPr lang="en-IN" sz="1100" dirty="0" err="1">
                <a:latin typeface="Arial" panose="020B0604020202020204" pitchFamily="34" charset="0"/>
                <a:cs typeface="Arial" panose="020B0604020202020204" pitchFamily="34" charset="0"/>
              </a:rPr>
              <a:t>Bijay</a:t>
            </a:r>
            <a:r>
              <a:rPr lang="en-IN" sz="1100" dirty="0">
                <a:latin typeface="Arial" panose="020B0604020202020204" pitchFamily="34" charset="0"/>
                <a:cs typeface="Arial" panose="020B0604020202020204" pitchFamily="34" charset="0"/>
              </a:rPr>
              <a:t> Agarwal and Sudhir R. Jain</a:t>
            </a:r>
            <a:br>
              <a:rPr lang="en-IN" sz="1100" dirty="0">
                <a:latin typeface="Arial" panose="020B0604020202020204" pitchFamily="34" charset="0"/>
                <a:cs typeface="Arial" panose="020B0604020202020204" pitchFamily="34" charset="0"/>
              </a:rPr>
            </a:br>
            <a:r>
              <a:rPr lang="en-IN" sz="1100" dirty="0">
                <a:solidFill>
                  <a:srgbClr val="FF0000"/>
                </a:solidFill>
                <a:latin typeface="Arial" panose="020B0604020202020204" pitchFamily="34" charset="0"/>
                <a:cs typeface="Arial" panose="020B0604020202020204" pitchFamily="34" charset="0"/>
              </a:rPr>
              <a:t>The European Physical Journal Special Topics </a:t>
            </a:r>
            <a:r>
              <a:rPr lang="en-IN" sz="1100" dirty="0">
                <a:latin typeface="Arial" panose="020B0604020202020204" pitchFamily="34" charset="0"/>
                <a:cs typeface="Arial" panose="020B0604020202020204" pitchFamily="34" charset="0"/>
              </a:rPr>
              <a:t>(2020) 229.14, 2619:2628</a:t>
            </a:r>
            <a:endParaRPr lang="en-US"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793412-E809-0F47-88AA-E81091D7F4E8}"/>
              </a:ext>
            </a:extLst>
          </p:cNvPr>
          <p:cNvSpPr txBox="1"/>
          <p:nvPr/>
        </p:nvSpPr>
        <p:spPr>
          <a:xfrm>
            <a:off x="281018" y="3611148"/>
            <a:ext cx="2412275" cy="369332"/>
          </a:xfrm>
          <a:prstGeom prst="rect">
            <a:avLst/>
          </a:prstGeom>
          <a:noFill/>
        </p:spPr>
        <p:txBody>
          <a:bodyPr wrap="square" rtlCol="0">
            <a:spAutoFit/>
          </a:bodyPr>
          <a:lstStyle/>
          <a:p>
            <a:r>
              <a:rPr lang="en-US" dirty="0"/>
              <a:t>Major Publications </a:t>
            </a:r>
          </a:p>
        </p:txBody>
      </p:sp>
      <p:cxnSp>
        <p:nvCxnSpPr>
          <p:cNvPr id="7" name="Straight Arrow Connector 6">
            <a:extLst>
              <a:ext uri="{FF2B5EF4-FFF2-40B4-BE49-F238E27FC236}">
                <a16:creationId xmlns:a16="http://schemas.microsoft.com/office/drawing/2014/main" id="{31425FF9-DF51-484C-A949-7429C4DFBEF6}"/>
              </a:ext>
            </a:extLst>
          </p:cNvPr>
          <p:cNvCxnSpPr/>
          <p:nvPr/>
        </p:nvCxnSpPr>
        <p:spPr>
          <a:xfrm>
            <a:off x="2227302" y="3821940"/>
            <a:ext cx="7707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FC9B78-EF50-4F46-86A8-2D94EE1D272A}"/>
              </a:ext>
            </a:extLst>
          </p:cNvPr>
          <p:cNvSpPr txBox="1"/>
          <p:nvPr/>
        </p:nvSpPr>
        <p:spPr>
          <a:xfrm>
            <a:off x="39058" y="4423857"/>
            <a:ext cx="2958952" cy="738664"/>
          </a:xfrm>
          <a:prstGeom prst="rect">
            <a:avLst/>
          </a:prstGeom>
          <a:noFill/>
        </p:spPr>
        <p:txBody>
          <a:bodyPr wrap="none" rtlCol="0">
            <a:spAutoFit/>
          </a:bodyPr>
          <a:lstStyle/>
          <a:p>
            <a:r>
              <a:rPr lang="en-US" sz="1400" dirty="0"/>
              <a:t>11 Conference Proceedings</a:t>
            </a:r>
            <a:br>
              <a:rPr lang="en-US" sz="1400" dirty="0"/>
            </a:br>
            <a:r>
              <a:rPr lang="en-US" sz="1400" dirty="0"/>
              <a:t>3 International Conferences organized</a:t>
            </a:r>
            <a:br>
              <a:rPr lang="en-US" sz="1400" dirty="0"/>
            </a:br>
            <a:r>
              <a:rPr lang="en-US" sz="1400" dirty="0"/>
              <a:t>University Gold medal</a:t>
            </a:r>
          </a:p>
        </p:txBody>
      </p:sp>
      <p:pic>
        <p:nvPicPr>
          <p:cNvPr id="8194" name="Picture 2">
            <a:extLst>
              <a:ext uri="{FF2B5EF4-FFF2-40B4-BE49-F238E27FC236}">
                <a16:creationId xmlns:a16="http://schemas.microsoft.com/office/drawing/2014/main" id="{638AB65D-DC3E-084C-BD1C-49FE41297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93" y="726338"/>
            <a:ext cx="2107475" cy="21074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7C9ADEC-9BAE-7F40-B8A1-67C7671BEF6E}"/>
              </a:ext>
            </a:extLst>
          </p:cNvPr>
          <p:cNvSpPr txBox="1"/>
          <p:nvPr/>
        </p:nvSpPr>
        <p:spPr>
          <a:xfrm>
            <a:off x="117651" y="3009231"/>
            <a:ext cx="2972930" cy="369332"/>
          </a:xfrm>
          <a:prstGeom prst="rect">
            <a:avLst/>
          </a:prstGeom>
          <a:noFill/>
        </p:spPr>
        <p:txBody>
          <a:bodyPr wrap="none" rtlCol="0">
            <a:spAutoFit/>
          </a:bodyPr>
          <a:lstStyle/>
          <a:p>
            <a:r>
              <a:rPr lang="en-US" dirty="0">
                <a:hlinkClick r:id="rId3"/>
              </a:rPr>
              <a:t>dwivedi.nishchal@gmail.com</a:t>
            </a:r>
            <a:r>
              <a:rPr lang="en-US" dirty="0"/>
              <a:t> </a:t>
            </a:r>
          </a:p>
        </p:txBody>
      </p:sp>
    </p:spTree>
    <p:extLst>
      <p:ext uri="{BB962C8B-B14F-4D97-AF65-F5344CB8AC3E}">
        <p14:creationId xmlns:p14="http://schemas.microsoft.com/office/powerpoint/2010/main" val="12826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CDAE9-EE89-8940-B3F1-3C2090B3D89B}"/>
              </a:ext>
            </a:extLst>
          </p:cNvPr>
          <p:cNvSpPr txBox="1"/>
          <p:nvPr/>
        </p:nvSpPr>
        <p:spPr>
          <a:xfrm>
            <a:off x="1714443" y="579569"/>
            <a:ext cx="5493363" cy="523220"/>
          </a:xfrm>
          <a:prstGeom prst="rect">
            <a:avLst/>
          </a:prstGeom>
          <a:noFill/>
        </p:spPr>
        <p:txBody>
          <a:bodyPr wrap="none" rtlCol="0">
            <a:spAutoFit/>
          </a:bodyPr>
          <a:lstStyle/>
          <a:p>
            <a:pPr algn="ctr"/>
            <a:r>
              <a:rPr lang="en-US" sz="2800" dirty="0"/>
              <a:t>How did I arrive to Machine learning</a:t>
            </a:r>
          </a:p>
        </p:txBody>
      </p:sp>
      <p:sp>
        <p:nvSpPr>
          <p:cNvPr id="3" name="TextBox 2">
            <a:extLst>
              <a:ext uri="{FF2B5EF4-FFF2-40B4-BE49-F238E27FC236}">
                <a16:creationId xmlns:a16="http://schemas.microsoft.com/office/drawing/2014/main" id="{273A241D-FBF3-3248-8605-4A4EF7780836}"/>
              </a:ext>
            </a:extLst>
          </p:cNvPr>
          <p:cNvSpPr txBox="1"/>
          <p:nvPr/>
        </p:nvSpPr>
        <p:spPr>
          <a:xfrm>
            <a:off x="792480" y="1619794"/>
            <a:ext cx="7637417" cy="4801314"/>
          </a:xfrm>
          <a:prstGeom prst="rect">
            <a:avLst/>
          </a:prstGeom>
          <a:noFill/>
        </p:spPr>
        <p:txBody>
          <a:bodyPr wrap="square" rtlCol="0">
            <a:spAutoFit/>
          </a:bodyPr>
          <a:lstStyle/>
          <a:p>
            <a:pPr marL="285750" indent="-285750">
              <a:buFontTx/>
              <a:buChar char="-"/>
            </a:pPr>
            <a:r>
              <a:rPr lang="en-US" dirty="0"/>
              <a:t>Exact Semiclassical description of nuclear level densities</a:t>
            </a:r>
            <a:br>
              <a:rPr lang="en-US" dirty="0"/>
            </a:br>
            <a:r>
              <a:rPr lang="en-US" dirty="0"/>
              <a:t>(</a:t>
            </a:r>
            <a:r>
              <a:rPr lang="en-US" dirty="0">
                <a:solidFill>
                  <a:srgbClr val="FF0000"/>
                </a:solidFill>
              </a:rPr>
              <a:t>JPHYSG</a:t>
            </a:r>
            <a:r>
              <a:rPr lang="en-IN" dirty="0"/>
              <a:t>, (2015), 42, 115103 and </a:t>
            </a:r>
            <a:r>
              <a:rPr lang="en-IN" dirty="0">
                <a:solidFill>
                  <a:srgbClr val="FF0000"/>
                </a:solidFill>
                <a:latin typeface="Arial" panose="020B0604020202020204" pitchFamily="34" charset="0"/>
              </a:rPr>
              <a:t>IJMPE</a:t>
            </a:r>
            <a:r>
              <a:rPr lang="en-IN" dirty="0">
                <a:latin typeface="Arial" panose="020B0604020202020204" pitchFamily="34" charset="0"/>
              </a:rPr>
              <a:t>, (2019) 28.8, 1950061)</a:t>
            </a:r>
            <a:endParaRPr lang="en-US" dirty="0"/>
          </a:p>
          <a:p>
            <a:pPr marL="285750" indent="-285750">
              <a:buFontTx/>
              <a:buChar char="-"/>
            </a:pPr>
            <a:endParaRPr lang="en-US" dirty="0"/>
          </a:p>
          <a:p>
            <a:pPr marL="285750" indent="-285750">
              <a:buFontTx/>
              <a:buChar char="-"/>
            </a:pPr>
            <a:r>
              <a:rPr lang="en-US" dirty="0"/>
              <a:t>Our description gives exact description for spherical nuclear systems with no adjustable parameters</a:t>
            </a:r>
          </a:p>
          <a:p>
            <a:pPr marL="285750" indent="-285750">
              <a:buFontTx/>
              <a:buChar char="-"/>
            </a:pPr>
            <a:endParaRPr lang="en-US" dirty="0"/>
          </a:p>
          <a:p>
            <a:pPr marL="285750" indent="-285750">
              <a:buFontTx/>
              <a:buChar char="-"/>
            </a:pPr>
            <a:r>
              <a:rPr lang="en-US" dirty="0"/>
              <a:t>We get stuck when we have to incorporate deformation</a:t>
            </a:r>
            <a:br>
              <a:rPr lang="en-US" dirty="0"/>
            </a:br>
            <a:endParaRPr lang="en-US" dirty="0"/>
          </a:p>
          <a:p>
            <a:pPr marL="285750" indent="-285750">
              <a:buFontTx/>
              <a:buChar char="-"/>
            </a:pPr>
            <a:r>
              <a:rPr lang="en-US" dirty="0"/>
              <a:t>How to model these “complex quantum systems”?</a:t>
            </a:r>
            <a:br>
              <a:rPr lang="en-US" dirty="0"/>
            </a:br>
            <a:endParaRPr lang="en-US" dirty="0"/>
          </a:p>
          <a:p>
            <a:pPr marL="285750" indent="-285750">
              <a:buFontTx/>
              <a:buChar char="-"/>
            </a:pPr>
            <a:r>
              <a:rPr lang="en-US" dirty="0"/>
              <a:t>Machine Learning?</a:t>
            </a:r>
            <a:br>
              <a:rPr lang="en-US" dirty="0"/>
            </a:br>
            <a:endParaRPr lang="en-US" dirty="0"/>
          </a:p>
          <a:p>
            <a:pPr marL="285750" indent="-285750">
              <a:buFontTx/>
              <a:buChar char="-"/>
            </a:pPr>
            <a:r>
              <a:rPr lang="en-US" dirty="0"/>
              <a:t>ML has been helpful in other fields and has provided us insights in physics in the terms of Astrophysics (classification of stars), Solid State Physics (paramagnetic and ferromagnetic classification and finding critical exponents), Quantum Physics (entanglement), </a:t>
            </a:r>
            <a:r>
              <a:rPr lang="en-US" dirty="0" err="1"/>
              <a:t>etc</a:t>
            </a:r>
            <a:endParaRPr lang="en-US" dirty="0"/>
          </a:p>
          <a:p>
            <a:pPr marL="285750" indent="-285750">
              <a:buFontTx/>
              <a:buChar char="-"/>
            </a:pPr>
            <a:endParaRPr lang="en-US" dirty="0"/>
          </a:p>
        </p:txBody>
      </p:sp>
    </p:spTree>
    <p:extLst>
      <p:ext uri="{BB962C8B-B14F-4D97-AF65-F5344CB8AC3E}">
        <p14:creationId xmlns:p14="http://schemas.microsoft.com/office/powerpoint/2010/main" val="107474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2366450" y="579569"/>
            <a:ext cx="4189353" cy="523220"/>
          </a:xfrm>
          <a:prstGeom prst="rect">
            <a:avLst/>
          </a:prstGeom>
          <a:noFill/>
        </p:spPr>
        <p:txBody>
          <a:bodyPr wrap="none" rtlCol="0">
            <a:spAutoFit/>
          </a:bodyPr>
          <a:lstStyle/>
          <a:p>
            <a:pPr algn="ctr"/>
            <a:r>
              <a:rPr lang="en-US" sz="2800" dirty="0"/>
              <a:t>Methods – Random Forests</a:t>
            </a:r>
          </a:p>
        </p:txBody>
      </p:sp>
      <p:sp>
        <p:nvSpPr>
          <p:cNvPr id="3" name="TextBox 2">
            <a:extLst>
              <a:ext uri="{FF2B5EF4-FFF2-40B4-BE49-F238E27FC236}">
                <a16:creationId xmlns:a16="http://schemas.microsoft.com/office/drawing/2014/main" id="{D20E2145-9D19-E349-A366-A00F1EA3AF8E}"/>
              </a:ext>
            </a:extLst>
          </p:cNvPr>
          <p:cNvSpPr txBox="1"/>
          <p:nvPr/>
        </p:nvSpPr>
        <p:spPr>
          <a:xfrm>
            <a:off x="792480" y="1619794"/>
            <a:ext cx="7637417" cy="3970318"/>
          </a:xfrm>
          <a:prstGeom prst="rect">
            <a:avLst/>
          </a:prstGeom>
          <a:noFill/>
        </p:spPr>
        <p:txBody>
          <a:bodyPr wrap="square" rtlCol="0">
            <a:spAutoFit/>
          </a:bodyPr>
          <a:lstStyle/>
          <a:p>
            <a:pPr marL="285750" indent="-285750">
              <a:buFontTx/>
              <a:buChar char="-"/>
            </a:pPr>
            <a:r>
              <a:rPr lang="en-US" dirty="0"/>
              <a:t>Collection of decision trees with randomly selected features (Bagging)</a:t>
            </a:r>
            <a:br>
              <a:rPr lang="en-US" dirty="0"/>
            </a:br>
            <a:endParaRPr lang="en-US" dirty="0"/>
          </a:p>
          <a:p>
            <a:pPr marL="285750" indent="-285750">
              <a:buFontTx/>
              <a:buChar char="-"/>
            </a:pPr>
            <a:r>
              <a:rPr lang="en-US" dirty="0"/>
              <a:t>Many trees are used for prediction, hence Forest</a:t>
            </a:r>
            <a:br>
              <a:rPr lang="en-US" dirty="0"/>
            </a:br>
            <a:endParaRPr lang="en-US" dirty="0"/>
          </a:p>
          <a:p>
            <a:pPr marL="285750" indent="-285750">
              <a:buFontTx/>
              <a:buChar char="-"/>
            </a:pPr>
            <a:r>
              <a:rPr lang="en-US" dirty="0"/>
              <a:t>Mainly two parameters, number of trees and no. of features to be selected at each node</a:t>
            </a:r>
            <a:br>
              <a:rPr lang="en-US" dirty="0"/>
            </a:br>
            <a:endParaRPr lang="en-US" dirty="0"/>
          </a:p>
          <a:p>
            <a:pPr marL="285750" indent="-285750">
              <a:buFontTx/>
              <a:buChar char="-"/>
            </a:pPr>
            <a:r>
              <a:rPr lang="en-US" dirty="0"/>
              <a:t>The average value is taken as the predicted value</a:t>
            </a:r>
            <a:br>
              <a:rPr lang="en-US" dirty="0"/>
            </a:br>
            <a:endParaRPr lang="en-US" dirty="0"/>
          </a:p>
          <a:p>
            <a:pPr marL="285750" indent="-285750">
              <a:buFontTx/>
              <a:buChar char="-"/>
            </a:pPr>
            <a:r>
              <a:rPr lang="en-US" dirty="0"/>
              <a:t>More features, more suitable for Random Forests</a:t>
            </a:r>
            <a:br>
              <a:rPr lang="en-US" dirty="0"/>
            </a:br>
            <a:endParaRPr lang="en-US" dirty="0"/>
          </a:p>
          <a:p>
            <a:pPr marL="285750" indent="-285750">
              <a:buFontTx/>
              <a:buChar char="-"/>
            </a:pPr>
            <a:r>
              <a:rPr lang="en-US" dirty="0"/>
              <a:t>Reduces overfitting</a:t>
            </a:r>
            <a:br>
              <a:rPr lang="en-US" dirty="0"/>
            </a:br>
            <a:endParaRPr lang="en-US" dirty="0"/>
          </a:p>
          <a:p>
            <a:pPr marL="285750" indent="-285750">
              <a:buFontTx/>
              <a:buChar char="-"/>
            </a:pPr>
            <a:r>
              <a:rPr lang="en-US" dirty="0"/>
              <a:t>Works well with Big data, hence scalable.</a:t>
            </a:r>
          </a:p>
        </p:txBody>
      </p:sp>
    </p:spTree>
    <p:extLst>
      <p:ext uri="{BB962C8B-B14F-4D97-AF65-F5344CB8AC3E}">
        <p14:creationId xmlns:p14="http://schemas.microsoft.com/office/powerpoint/2010/main" val="39278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1842175" y="579569"/>
            <a:ext cx="5237909" cy="523220"/>
          </a:xfrm>
          <a:prstGeom prst="rect">
            <a:avLst/>
          </a:prstGeom>
          <a:noFill/>
        </p:spPr>
        <p:txBody>
          <a:bodyPr wrap="none" rtlCol="0">
            <a:spAutoFit/>
          </a:bodyPr>
          <a:lstStyle/>
          <a:p>
            <a:pPr algn="ctr"/>
            <a:r>
              <a:rPr lang="en-US" sz="2800" dirty="0"/>
              <a:t>Methods – Gradient Boosted Trees</a:t>
            </a:r>
          </a:p>
        </p:txBody>
      </p:sp>
      <p:sp>
        <p:nvSpPr>
          <p:cNvPr id="3" name="TextBox 2">
            <a:extLst>
              <a:ext uri="{FF2B5EF4-FFF2-40B4-BE49-F238E27FC236}">
                <a16:creationId xmlns:a16="http://schemas.microsoft.com/office/drawing/2014/main" id="{D20E2145-9D19-E349-A366-A00F1EA3AF8E}"/>
              </a:ext>
            </a:extLst>
          </p:cNvPr>
          <p:cNvSpPr txBox="1"/>
          <p:nvPr/>
        </p:nvSpPr>
        <p:spPr>
          <a:xfrm>
            <a:off x="792480" y="1619794"/>
            <a:ext cx="7637417" cy="4247317"/>
          </a:xfrm>
          <a:prstGeom prst="rect">
            <a:avLst/>
          </a:prstGeom>
          <a:noFill/>
        </p:spPr>
        <p:txBody>
          <a:bodyPr wrap="square" rtlCol="0">
            <a:spAutoFit/>
          </a:bodyPr>
          <a:lstStyle/>
          <a:p>
            <a:pPr marL="285750" indent="-285750">
              <a:buFontTx/>
              <a:buChar char="-"/>
            </a:pPr>
            <a:r>
              <a:rPr lang="en-US" dirty="0"/>
              <a:t>Residual = (actual value – predicted value)</a:t>
            </a:r>
            <a:br>
              <a:rPr lang="en-US" dirty="0"/>
            </a:br>
            <a:endParaRPr lang="en-US" dirty="0"/>
          </a:p>
          <a:p>
            <a:pPr marL="285750" indent="-285750">
              <a:buFontTx/>
              <a:buChar char="-"/>
            </a:pPr>
            <a:r>
              <a:rPr lang="en-US" dirty="0"/>
              <a:t>Mean of the observed values is considered as the first predicted value and the difference between the mean and each value is taken as the first residual.</a:t>
            </a:r>
          </a:p>
          <a:p>
            <a:pPr marL="285750" indent="-285750">
              <a:buFontTx/>
              <a:buChar char="-"/>
            </a:pPr>
            <a:endParaRPr lang="en-US" dirty="0"/>
          </a:p>
          <a:p>
            <a:pPr marL="285750" indent="-285750">
              <a:buFontTx/>
              <a:buChar char="-"/>
            </a:pPr>
            <a:r>
              <a:rPr lang="en-US" dirty="0"/>
              <a:t>These residuals are made into a decision tree with features as the nodes.</a:t>
            </a:r>
            <a:br>
              <a:rPr lang="en-US" dirty="0"/>
            </a:br>
            <a:endParaRPr lang="en-US" dirty="0"/>
          </a:p>
          <a:p>
            <a:pPr marL="285750" indent="-285750">
              <a:buFontTx/>
              <a:buChar char="-"/>
            </a:pPr>
            <a:r>
              <a:rPr lang="en-US" dirty="0"/>
              <a:t>A new model is thus generated on bases of the residuals and new residuals are calculated.</a:t>
            </a:r>
            <a:br>
              <a:rPr lang="en-US" dirty="0"/>
            </a:br>
            <a:endParaRPr lang="en-US" dirty="0"/>
          </a:p>
          <a:p>
            <a:pPr marL="285750" indent="-285750">
              <a:buFontTx/>
              <a:buChar char="-"/>
            </a:pPr>
            <a:r>
              <a:rPr lang="en-US" dirty="0"/>
              <a:t>This is iterated and tweaked till the residuals are minimized.</a:t>
            </a:r>
            <a:br>
              <a:rPr lang="en-US" dirty="0"/>
            </a:br>
            <a:endParaRPr lang="en-US" dirty="0"/>
          </a:p>
          <a:p>
            <a:pPr marL="285750" indent="-285750">
              <a:buFontTx/>
              <a:buChar char="-"/>
            </a:pPr>
            <a:r>
              <a:rPr lang="en-US" dirty="0"/>
              <a:t>Prone to overfitting, needs tweaking of number of iteration, depth of trees and learning rate</a:t>
            </a:r>
          </a:p>
        </p:txBody>
      </p:sp>
    </p:spTree>
    <p:extLst>
      <p:ext uri="{BB962C8B-B14F-4D97-AF65-F5344CB8AC3E}">
        <p14:creationId xmlns:p14="http://schemas.microsoft.com/office/powerpoint/2010/main" val="14339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F0ED04-AE9E-CF4F-A670-9193B8F2B290}"/>
              </a:ext>
            </a:extLst>
          </p:cNvPr>
          <p:cNvGrpSpPr/>
          <p:nvPr/>
        </p:nvGrpSpPr>
        <p:grpSpPr>
          <a:xfrm>
            <a:off x="2856883" y="1209906"/>
            <a:ext cx="1110926" cy="793633"/>
            <a:chOff x="347764" y="3021876"/>
            <a:chExt cx="2994579" cy="2198917"/>
          </a:xfrm>
        </p:grpSpPr>
        <p:sp>
          <p:nvSpPr>
            <p:cNvPr id="3" name="Rectangle 2">
              <a:extLst>
                <a:ext uri="{FF2B5EF4-FFF2-40B4-BE49-F238E27FC236}">
                  <a16:creationId xmlns:a16="http://schemas.microsoft.com/office/drawing/2014/main" id="{451D79CF-84B1-9A47-8412-5E0B4D98AD77}"/>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4C261E0-946D-C146-BAAE-41C9DD5ADD22}"/>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7830CE9-92E3-B14E-8A0A-4A89E90B3D94}"/>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35E629AE-9FC7-404E-BD4F-A4281ABDE679}"/>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4B25746A-9418-5945-8188-E9412089001E}"/>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0FE2DB5-F783-714F-B0AD-503A063DEF08}"/>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E91D7B2-505A-6445-9A4E-F6476754A7DE}"/>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FA94BE7-C084-0841-A906-BD3DFBE1C6A7}"/>
                </a:ext>
              </a:extLst>
            </p:cNvPr>
            <p:cNvCxnSpPr>
              <a:stCxn id="3" idx="2"/>
              <a:endCxn id="4"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2A36DB-1328-E242-BAEA-03AA6D4A0C91}"/>
                </a:ext>
              </a:extLst>
            </p:cNvPr>
            <p:cNvCxnSpPr>
              <a:stCxn id="3" idx="2"/>
              <a:endCxn id="5"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DC527A-D958-4F4E-9E44-04229FFDBACB}"/>
                </a:ext>
              </a:extLst>
            </p:cNvPr>
            <p:cNvCxnSpPr>
              <a:stCxn id="4" idx="2"/>
              <a:endCxn id="6"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056130-9157-FA43-B99D-0F9DA53FE3C9}"/>
                </a:ext>
              </a:extLst>
            </p:cNvPr>
            <p:cNvCxnSpPr>
              <a:cxnSpLocks/>
              <a:stCxn id="4" idx="2"/>
              <a:endCxn id="7"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174A1C8-DBF2-8B48-929F-E9EDC79D7887}"/>
                </a:ext>
              </a:extLst>
            </p:cNvPr>
            <p:cNvCxnSpPr>
              <a:stCxn id="5" idx="2"/>
              <a:endCxn id="8"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47EC6A-8EB5-A545-9289-7286C60A7BF7}"/>
                </a:ext>
              </a:extLst>
            </p:cNvPr>
            <p:cNvCxnSpPr>
              <a:stCxn id="5" idx="2"/>
              <a:endCxn id="9"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2F011B3-DC5D-7145-A2CD-0C17A6E601D5}"/>
              </a:ext>
            </a:extLst>
          </p:cNvPr>
          <p:cNvGrpSpPr/>
          <p:nvPr/>
        </p:nvGrpSpPr>
        <p:grpSpPr>
          <a:xfrm>
            <a:off x="5581210" y="1174858"/>
            <a:ext cx="1110926" cy="793633"/>
            <a:chOff x="347764" y="3021876"/>
            <a:chExt cx="2994579" cy="2198917"/>
          </a:xfrm>
        </p:grpSpPr>
        <p:sp>
          <p:nvSpPr>
            <p:cNvPr id="17" name="Rectangle 16">
              <a:extLst>
                <a:ext uri="{FF2B5EF4-FFF2-40B4-BE49-F238E27FC236}">
                  <a16:creationId xmlns:a16="http://schemas.microsoft.com/office/drawing/2014/main" id="{F1155D82-B6A7-B749-9499-F1A3EAF040C7}"/>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C283602B-77C8-AC45-BE81-2FAF4CC2FFB9}"/>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6949EDE8-D2CC-7B4D-995C-3FFFF6F8F606}"/>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7357A2D0-EFAD-C640-833F-109A3C9F336D}"/>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B7A9483-4D60-5445-AC6B-AE61932B3939}"/>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2C4406F7-E8FD-4648-9A35-B316156FB336}"/>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84843DD9-8617-2645-966F-C692D195D3C3}"/>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26D349E-F9A6-E341-ABEA-EC126C858869}"/>
                </a:ext>
              </a:extLst>
            </p:cNvPr>
            <p:cNvCxnSpPr>
              <a:stCxn id="17" idx="2"/>
              <a:endCxn id="18"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C54BF0-3F71-8A4B-88C2-144E5E000C15}"/>
                </a:ext>
              </a:extLst>
            </p:cNvPr>
            <p:cNvCxnSpPr>
              <a:stCxn id="17" idx="2"/>
              <a:endCxn id="19"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6E1A7E-69BE-9F46-9B8F-CEFD77D239FD}"/>
                </a:ext>
              </a:extLst>
            </p:cNvPr>
            <p:cNvCxnSpPr>
              <a:stCxn id="18" idx="2"/>
              <a:endCxn id="20"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FFDAA3-7B8A-2343-9DB5-B1CCD921143D}"/>
                </a:ext>
              </a:extLst>
            </p:cNvPr>
            <p:cNvCxnSpPr>
              <a:cxnSpLocks/>
              <a:stCxn id="18" idx="2"/>
              <a:endCxn id="21"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12E288B-8CDC-E544-B67F-746FF228F15C}"/>
                </a:ext>
              </a:extLst>
            </p:cNvPr>
            <p:cNvCxnSpPr>
              <a:stCxn id="19" idx="2"/>
              <a:endCxn id="22"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9CA897-2832-6046-8F39-6B80236FFE26}"/>
                </a:ext>
              </a:extLst>
            </p:cNvPr>
            <p:cNvCxnSpPr>
              <a:stCxn id="19" idx="2"/>
              <a:endCxn id="23"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9E6A77F3-C792-0F47-AEED-2D58F0B4F9AA}"/>
              </a:ext>
            </a:extLst>
          </p:cNvPr>
          <p:cNvSpPr txBox="1"/>
          <p:nvPr/>
        </p:nvSpPr>
        <p:spPr>
          <a:xfrm>
            <a:off x="5092306" y="1284292"/>
            <a:ext cx="404278" cy="461665"/>
          </a:xfrm>
          <a:prstGeom prst="rect">
            <a:avLst/>
          </a:prstGeom>
          <a:noFill/>
        </p:spPr>
        <p:txBody>
          <a:bodyPr wrap="none" rtlCol="0">
            <a:spAutoFit/>
          </a:bodyPr>
          <a:lstStyle/>
          <a:p>
            <a:r>
              <a:rPr lang="en-US" sz="2400" b="1" dirty="0"/>
              <a:t>…</a:t>
            </a:r>
            <a:endParaRPr lang="en-US" b="1" dirty="0"/>
          </a:p>
        </p:txBody>
      </p:sp>
      <p:grpSp>
        <p:nvGrpSpPr>
          <p:cNvPr id="31" name="Group 30">
            <a:extLst>
              <a:ext uri="{FF2B5EF4-FFF2-40B4-BE49-F238E27FC236}">
                <a16:creationId xmlns:a16="http://schemas.microsoft.com/office/drawing/2014/main" id="{9A776C29-1AB6-E745-9DB0-30F9122A3773}"/>
              </a:ext>
            </a:extLst>
          </p:cNvPr>
          <p:cNvGrpSpPr/>
          <p:nvPr/>
        </p:nvGrpSpPr>
        <p:grpSpPr>
          <a:xfrm>
            <a:off x="4050562" y="1201984"/>
            <a:ext cx="1110926" cy="793633"/>
            <a:chOff x="347764" y="3021876"/>
            <a:chExt cx="2994579" cy="2198917"/>
          </a:xfrm>
        </p:grpSpPr>
        <p:sp>
          <p:nvSpPr>
            <p:cNvPr id="32" name="Rectangle 31">
              <a:extLst>
                <a:ext uri="{FF2B5EF4-FFF2-40B4-BE49-F238E27FC236}">
                  <a16:creationId xmlns:a16="http://schemas.microsoft.com/office/drawing/2014/main" id="{2CDF62D3-FB25-E149-9C9B-A0367DC8FBBD}"/>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24829944-B95F-7845-BDFD-47E63F766983}"/>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0B24F9E4-AA38-534D-9767-E83B8C3F1E5E}"/>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DE67B544-A6B6-604B-8207-CCE5BFC9444F}"/>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846F416D-FAEE-4B48-9B5E-0B4AC0C302B5}"/>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6A6BAEE-7CFF-BE4C-B68B-81C62CBECEA6}"/>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69FFF035-D272-AF41-BF03-F0890B99DADF}"/>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BAA81E-EA85-8C4E-AB95-7A32298B673D}"/>
                </a:ext>
              </a:extLst>
            </p:cNvPr>
            <p:cNvCxnSpPr>
              <a:stCxn id="32" idx="2"/>
              <a:endCxn id="33"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1F211F-7623-0648-B9E8-670D5908BEEC}"/>
                </a:ext>
              </a:extLst>
            </p:cNvPr>
            <p:cNvCxnSpPr>
              <a:stCxn id="32" idx="2"/>
              <a:endCxn id="34"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932FB9-05D8-8041-877F-5B746379A6C6}"/>
                </a:ext>
              </a:extLst>
            </p:cNvPr>
            <p:cNvCxnSpPr>
              <a:stCxn id="33" idx="2"/>
              <a:endCxn id="35"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2DA472-4652-384E-8973-6D2D455CD433}"/>
                </a:ext>
              </a:extLst>
            </p:cNvPr>
            <p:cNvCxnSpPr>
              <a:cxnSpLocks/>
              <a:stCxn id="33" idx="2"/>
              <a:endCxn id="36"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25EDE80-660D-6740-8A36-75330AC60690}"/>
                </a:ext>
              </a:extLst>
            </p:cNvPr>
            <p:cNvCxnSpPr>
              <a:stCxn id="34" idx="2"/>
              <a:endCxn id="37"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965DEAA-FC2D-8E42-9703-6ADFCE60858C}"/>
                </a:ext>
              </a:extLst>
            </p:cNvPr>
            <p:cNvCxnSpPr>
              <a:stCxn id="34" idx="2"/>
              <a:endCxn id="38"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CB72444-88D2-A046-9564-2E4D55887A1A}"/>
              </a:ext>
            </a:extLst>
          </p:cNvPr>
          <p:cNvGrpSpPr/>
          <p:nvPr/>
        </p:nvGrpSpPr>
        <p:grpSpPr>
          <a:xfrm>
            <a:off x="2743213" y="3496689"/>
            <a:ext cx="1110926" cy="793633"/>
            <a:chOff x="347764" y="3021876"/>
            <a:chExt cx="2994579" cy="2198917"/>
          </a:xfrm>
        </p:grpSpPr>
        <p:sp>
          <p:nvSpPr>
            <p:cNvPr id="46" name="Rectangle 45">
              <a:extLst>
                <a:ext uri="{FF2B5EF4-FFF2-40B4-BE49-F238E27FC236}">
                  <a16:creationId xmlns:a16="http://schemas.microsoft.com/office/drawing/2014/main" id="{29232522-7285-AE4D-8926-B78736B1BA38}"/>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B7285DA8-96CA-7247-B02C-E7DADF4954E0}"/>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4D14549E-03E7-E247-935C-9CC427C2E45A}"/>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9A10DD51-48A5-F24A-BFDE-DEC7AFFCC2AA}"/>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B8BBB0E4-9FFE-174A-B439-18951AFFBD4F}"/>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A367A4AD-E1BC-DC42-A8A3-93901491BB53}"/>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F19C2FBE-BBB7-0640-8272-1A01480C4C55}"/>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ED9C4943-73ED-6341-85C4-C3C26529341D}"/>
                </a:ext>
              </a:extLst>
            </p:cNvPr>
            <p:cNvCxnSpPr>
              <a:stCxn id="46" idx="2"/>
              <a:endCxn id="47"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C1B1A5F-C1A6-4A4A-9226-F3DCE823F269}"/>
                </a:ext>
              </a:extLst>
            </p:cNvPr>
            <p:cNvCxnSpPr>
              <a:stCxn id="46" idx="2"/>
              <a:endCxn id="48"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7817F4-75DC-FC4B-BFE3-A4D4C5F4CF9B}"/>
                </a:ext>
              </a:extLst>
            </p:cNvPr>
            <p:cNvCxnSpPr>
              <a:stCxn id="47" idx="2"/>
              <a:endCxn id="49"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992B527-66C5-0F42-9D17-882A12E6F003}"/>
                </a:ext>
              </a:extLst>
            </p:cNvPr>
            <p:cNvCxnSpPr>
              <a:cxnSpLocks/>
              <a:stCxn id="47" idx="2"/>
              <a:endCxn id="50"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5564505-AADF-1B4B-8329-08B21AC0A128}"/>
                </a:ext>
              </a:extLst>
            </p:cNvPr>
            <p:cNvCxnSpPr>
              <a:stCxn id="48" idx="2"/>
              <a:endCxn id="51"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B18115-24F5-9F42-A8C2-1C5BACBD3975}"/>
                </a:ext>
              </a:extLst>
            </p:cNvPr>
            <p:cNvCxnSpPr>
              <a:stCxn id="48" idx="2"/>
              <a:endCxn id="52"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E090A775-46B9-3A47-86D2-EEB68683926B}"/>
              </a:ext>
            </a:extLst>
          </p:cNvPr>
          <p:cNvGrpSpPr/>
          <p:nvPr/>
        </p:nvGrpSpPr>
        <p:grpSpPr>
          <a:xfrm>
            <a:off x="5308142" y="3457830"/>
            <a:ext cx="1110926" cy="793633"/>
            <a:chOff x="347764" y="3021876"/>
            <a:chExt cx="2994579" cy="2198917"/>
          </a:xfrm>
        </p:grpSpPr>
        <p:sp>
          <p:nvSpPr>
            <p:cNvPr id="60" name="Rectangle 59">
              <a:extLst>
                <a:ext uri="{FF2B5EF4-FFF2-40B4-BE49-F238E27FC236}">
                  <a16:creationId xmlns:a16="http://schemas.microsoft.com/office/drawing/2014/main" id="{C9561BE0-13F7-AD4C-BC50-5EE5A196E439}"/>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60BB7BAA-6B45-644F-9828-A1BAD0D043A2}"/>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4F7323BB-9A07-9A48-884A-B29CB81336D8}"/>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3F702538-E6E9-6942-A00D-595BACC8949B}"/>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509B391D-7329-0E41-9726-46AD9F22DE5B}"/>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76AC7F77-063E-E54C-BB47-BDBD4C6107C2}"/>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ectangle 65">
              <a:extLst>
                <a:ext uri="{FF2B5EF4-FFF2-40B4-BE49-F238E27FC236}">
                  <a16:creationId xmlns:a16="http://schemas.microsoft.com/office/drawing/2014/main" id="{FA84952A-88B8-8A41-80EE-DDA4A649DBC7}"/>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194454C-965E-B247-B51F-8D773508B532}"/>
                </a:ext>
              </a:extLst>
            </p:cNvPr>
            <p:cNvCxnSpPr>
              <a:stCxn id="60" idx="2"/>
              <a:endCxn id="61"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62C6392-8FBB-604A-AD49-43C904FC4B02}"/>
                </a:ext>
              </a:extLst>
            </p:cNvPr>
            <p:cNvCxnSpPr>
              <a:stCxn id="60" idx="2"/>
              <a:endCxn id="62"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6CDD2-740D-574C-8EA4-E9813AE02566}"/>
                </a:ext>
              </a:extLst>
            </p:cNvPr>
            <p:cNvCxnSpPr>
              <a:stCxn id="61" idx="2"/>
              <a:endCxn id="63"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96779AB-D934-FF4D-8C5B-80E640B33303}"/>
                </a:ext>
              </a:extLst>
            </p:cNvPr>
            <p:cNvCxnSpPr>
              <a:cxnSpLocks/>
              <a:stCxn id="61" idx="2"/>
              <a:endCxn id="64"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492BA2F-2178-A945-8065-14E11563832A}"/>
                </a:ext>
              </a:extLst>
            </p:cNvPr>
            <p:cNvCxnSpPr>
              <a:stCxn id="62" idx="2"/>
              <a:endCxn id="65"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754A7CF-8CFE-2749-8D44-4E46E696BE7B}"/>
                </a:ext>
              </a:extLst>
            </p:cNvPr>
            <p:cNvCxnSpPr>
              <a:stCxn id="62" idx="2"/>
              <a:endCxn id="66"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20F8122-77A1-374A-8CF2-8B355A024D6B}"/>
              </a:ext>
            </a:extLst>
          </p:cNvPr>
          <p:cNvGrpSpPr/>
          <p:nvPr/>
        </p:nvGrpSpPr>
        <p:grpSpPr>
          <a:xfrm>
            <a:off x="7630118" y="3484729"/>
            <a:ext cx="1110926" cy="793633"/>
            <a:chOff x="347764" y="3021876"/>
            <a:chExt cx="2994579" cy="2198917"/>
          </a:xfrm>
        </p:grpSpPr>
        <p:sp>
          <p:nvSpPr>
            <p:cNvPr id="74" name="Rectangle 73">
              <a:extLst>
                <a:ext uri="{FF2B5EF4-FFF2-40B4-BE49-F238E27FC236}">
                  <a16:creationId xmlns:a16="http://schemas.microsoft.com/office/drawing/2014/main" id="{0FF41F5B-0513-DC48-B0EB-5C28C92C3B9C}"/>
                </a:ext>
              </a:extLst>
            </p:cNvPr>
            <p:cNvSpPr/>
            <p:nvPr/>
          </p:nvSpPr>
          <p:spPr>
            <a:xfrm>
              <a:off x="1288869" y="3021876"/>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Rectangle 74">
              <a:extLst>
                <a:ext uri="{FF2B5EF4-FFF2-40B4-BE49-F238E27FC236}">
                  <a16:creationId xmlns:a16="http://schemas.microsoft.com/office/drawing/2014/main" id="{40F9EFDC-C84A-8F49-966D-CAF24C1EEA93}"/>
                </a:ext>
              </a:extLst>
            </p:cNvPr>
            <p:cNvSpPr/>
            <p:nvPr/>
          </p:nvSpPr>
          <p:spPr>
            <a:xfrm>
              <a:off x="352118" y="3975465"/>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a:extLst>
                <a:ext uri="{FF2B5EF4-FFF2-40B4-BE49-F238E27FC236}">
                  <a16:creationId xmlns:a16="http://schemas.microsoft.com/office/drawing/2014/main" id="{83EE6789-5915-8D48-A45F-0BECC216C1F0}"/>
                </a:ext>
              </a:extLst>
            </p:cNvPr>
            <p:cNvSpPr/>
            <p:nvPr/>
          </p:nvSpPr>
          <p:spPr>
            <a:xfrm>
              <a:off x="2094412" y="3975464"/>
              <a:ext cx="936751"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33750352-FE46-CE46-8186-08FA247F3ABB}"/>
                </a:ext>
              </a:extLst>
            </p:cNvPr>
            <p:cNvSpPr/>
            <p:nvPr/>
          </p:nvSpPr>
          <p:spPr>
            <a:xfrm>
              <a:off x="347764" y="4929054"/>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BAB0D35C-6067-DB43-893C-EB0EA2B10782}"/>
                </a:ext>
              </a:extLst>
            </p:cNvPr>
            <p:cNvSpPr/>
            <p:nvPr/>
          </p:nvSpPr>
          <p:spPr>
            <a:xfrm>
              <a:off x="1188575" y="4933410"/>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13C03293-453A-4542-8496-92A1E77B37AD}"/>
                </a:ext>
              </a:extLst>
            </p:cNvPr>
            <p:cNvSpPr/>
            <p:nvPr/>
          </p:nvSpPr>
          <p:spPr>
            <a:xfrm>
              <a:off x="2077356" y="4902453"/>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C23EB0EE-67FD-B04F-A0B4-6C07BC723899}"/>
                </a:ext>
              </a:extLst>
            </p:cNvPr>
            <p:cNvSpPr/>
            <p:nvPr/>
          </p:nvSpPr>
          <p:spPr>
            <a:xfrm>
              <a:off x="2949878" y="4906811"/>
              <a:ext cx="392465" cy="28738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3CAB4989-2CD1-0D48-BEF9-644FDBF693D3}"/>
                </a:ext>
              </a:extLst>
            </p:cNvPr>
            <p:cNvCxnSpPr>
              <a:stCxn id="74" idx="2"/>
              <a:endCxn id="75" idx="0"/>
            </p:cNvCxnSpPr>
            <p:nvPr/>
          </p:nvCxnSpPr>
          <p:spPr>
            <a:xfrm flipH="1">
              <a:off x="820494" y="3309259"/>
              <a:ext cx="936751"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B2A4381-A35B-A449-A118-C03185A47C1F}"/>
                </a:ext>
              </a:extLst>
            </p:cNvPr>
            <p:cNvCxnSpPr>
              <a:stCxn id="74" idx="2"/>
              <a:endCxn id="76" idx="0"/>
            </p:cNvCxnSpPr>
            <p:nvPr/>
          </p:nvCxnSpPr>
          <p:spPr>
            <a:xfrm>
              <a:off x="1757245" y="3309259"/>
              <a:ext cx="805543" cy="666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D062461-0397-5542-9FCB-CCCBCEA1D4F8}"/>
                </a:ext>
              </a:extLst>
            </p:cNvPr>
            <p:cNvCxnSpPr>
              <a:stCxn id="75" idx="2"/>
              <a:endCxn id="77" idx="0"/>
            </p:cNvCxnSpPr>
            <p:nvPr/>
          </p:nvCxnSpPr>
          <p:spPr>
            <a:xfrm flipH="1">
              <a:off x="543997" y="4262848"/>
              <a:ext cx="276497" cy="666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DB0C2CD-B786-0046-AB31-8CE9369B3120}"/>
                </a:ext>
              </a:extLst>
            </p:cNvPr>
            <p:cNvCxnSpPr>
              <a:cxnSpLocks/>
              <a:stCxn id="75" idx="2"/>
              <a:endCxn id="78" idx="0"/>
            </p:cNvCxnSpPr>
            <p:nvPr/>
          </p:nvCxnSpPr>
          <p:spPr>
            <a:xfrm>
              <a:off x="820494" y="4262848"/>
              <a:ext cx="564314" cy="670562"/>
            </a:xfrm>
            <a:prstGeom prst="line">
              <a:avLst/>
            </a:prstGeom>
            <a:ln w="381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307A66B-BDA7-9545-88C3-CB2287B75DF8}"/>
                </a:ext>
              </a:extLst>
            </p:cNvPr>
            <p:cNvCxnSpPr>
              <a:stCxn id="76" idx="2"/>
              <a:endCxn id="79" idx="0"/>
            </p:cNvCxnSpPr>
            <p:nvPr/>
          </p:nvCxnSpPr>
          <p:spPr>
            <a:xfrm flipH="1">
              <a:off x="2273589" y="4262847"/>
              <a:ext cx="289199" cy="639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3F5B39-C487-2E42-90A2-76351499EAEE}"/>
                </a:ext>
              </a:extLst>
            </p:cNvPr>
            <p:cNvCxnSpPr>
              <a:stCxn id="76" idx="2"/>
              <a:endCxn id="80" idx="0"/>
            </p:cNvCxnSpPr>
            <p:nvPr/>
          </p:nvCxnSpPr>
          <p:spPr>
            <a:xfrm>
              <a:off x="2562788" y="4262847"/>
              <a:ext cx="583323" cy="64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Rounded Rectangle 87">
            <a:extLst>
              <a:ext uri="{FF2B5EF4-FFF2-40B4-BE49-F238E27FC236}">
                <a16:creationId xmlns:a16="http://schemas.microsoft.com/office/drawing/2014/main" id="{599BB1C9-21EB-2F4D-81CF-3C5FA08631F7}"/>
              </a:ext>
            </a:extLst>
          </p:cNvPr>
          <p:cNvSpPr/>
          <p:nvPr/>
        </p:nvSpPr>
        <p:spPr>
          <a:xfrm>
            <a:off x="3391183" y="5245621"/>
            <a:ext cx="2241259" cy="73475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79060A6-5146-FC4A-AD9E-D53B42FE397A}"/>
              </a:ext>
            </a:extLst>
          </p:cNvPr>
          <p:cNvSpPr txBox="1"/>
          <p:nvPr/>
        </p:nvSpPr>
        <p:spPr>
          <a:xfrm>
            <a:off x="3598058" y="5373432"/>
            <a:ext cx="1759132" cy="369332"/>
          </a:xfrm>
          <a:prstGeom prst="rect">
            <a:avLst/>
          </a:prstGeom>
          <a:noFill/>
        </p:spPr>
        <p:txBody>
          <a:bodyPr wrap="square" rtlCol="0">
            <a:spAutoFit/>
          </a:bodyPr>
          <a:lstStyle/>
          <a:p>
            <a:r>
              <a:rPr lang="en-US" dirty="0"/>
              <a:t>Improved model</a:t>
            </a:r>
          </a:p>
        </p:txBody>
      </p:sp>
      <p:sp>
        <p:nvSpPr>
          <p:cNvPr id="89" name="Right Arrow 88">
            <a:extLst>
              <a:ext uri="{FF2B5EF4-FFF2-40B4-BE49-F238E27FC236}">
                <a16:creationId xmlns:a16="http://schemas.microsoft.com/office/drawing/2014/main" id="{9E8E3868-A796-FD4F-9E71-B2BA3AB1F010}"/>
              </a:ext>
            </a:extLst>
          </p:cNvPr>
          <p:cNvSpPr/>
          <p:nvPr/>
        </p:nvSpPr>
        <p:spPr>
          <a:xfrm>
            <a:off x="4111425" y="3768223"/>
            <a:ext cx="93555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a:extLst>
              <a:ext uri="{FF2B5EF4-FFF2-40B4-BE49-F238E27FC236}">
                <a16:creationId xmlns:a16="http://schemas.microsoft.com/office/drawing/2014/main" id="{0D16D161-9F25-A042-A44F-1CD59A21729B}"/>
              </a:ext>
            </a:extLst>
          </p:cNvPr>
          <p:cNvSpPr/>
          <p:nvPr/>
        </p:nvSpPr>
        <p:spPr>
          <a:xfrm rot="8011571">
            <a:off x="4979918" y="4620055"/>
            <a:ext cx="93555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E74B30C-AD92-BD44-96B5-5A551653BB11}"/>
              </a:ext>
            </a:extLst>
          </p:cNvPr>
          <p:cNvSpPr/>
          <p:nvPr/>
        </p:nvSpPr>
        <p:spPr>
          <a:xfrm rot="13121014">
            <a:off x="3057929" y="4642403"/>
            <a:ext cx="822828" cy="395244"/>
          </a:xfrm>
          <a:prstGeom prst="rightArrow">
            <a:avLst>
              <a:gd name="adj1" fmla="val 55531"/>
              <a:gd name="adj2"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AFC3867D-337A-EA43-96C1-3EB6BDABE44D}"/>
              </a:ext>
            </a:extLst>
          </p:cNvPr>
          <p:cNvSpPr/>
          <p:nvPr/>
        </p:nvSpPr>
        <p:spPr>
          <a:xfrm>
            <a:off x="6487032" y="3695097"/>
            <a:ext cx="93555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Arrow 92">
            <a:extLst>
              <a:ext uri="{FF2B5EF4-FFF2-40B4-BE49-F238E27FC236}">
                <a16:creationId xmlns:a16="http://schemas.microsoft.com/office/drawing/2014/main" id="{0365C544-A6A9-4B4B-80C5-512DBBD93903}"/>
              </a:ext>
            </a:extLst>
          </p:cNvPr>
          <p:cNvSpPr/>
          <p:nvPr/>
        </p:nvSpPr>
        <p:spPr>
          <a:xfrm>
            <a:off x="6727188" y="1305706"/>
            <a:ext cx="40458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1E5A3DCC-F6A9-B04E-BAA1-FFF483CE16AC}"/>
              </a:ext>
            </a:extLst>
          </p:cNvPr>
          <p:cNvSpPr/>
          <p:nvPr/>
        </p:nvSpPr>
        <p:spPr>
          <a:xfrm>
            <a:off x="7165296" y="1011384"/>
            <a:ext cx="1673343" cy="9730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0A533AD3-9F66-A541-88E0-673CDEB55174}"/>
              </a:ext>
            </a:extLst>
          </p:cNvPr>
          <p:cNvSpPr txBox="1"/>
          <p:nvPr/>
        </p:nvSpPr>
        <p:spPr>
          <a:xfrm>
            <a:off x="7219597" y="1322922"/>
            <a:ext cx="1759132" cy="369332"/>
          </a:xfrm>
          <a:prstGeom prst="rect">
            <a:avLst/>
          </a:prstGeom>
          <a:noFill/>
        </p:spPr>
        <p:txBody>
          <a:bodyPr wrap="square" rtlCol="0">
            <a:spAutoFit/>
          </a:bodyPr>
          <a:lstStyle/>
          <a:p>
            <a:r>
              <a:rPr lang="en-US" dirty="0"/>
              <a:t>Average model</a:t>
            </a:r>
          </a:p>
        </p:txBody>
      </p:sp>
      <p:sp>
        <p:nvSpPr>
          <p:cNvPr id="96" name="Rectangle 95">
            <a:extLst>
              <a:ext uri="{FF2B5EF4-FFF2-40B4-BE49-F238E27FC236}">
                <a16:creationId xmlns:a16="http://schemas.microsoft.com/office/drawing/2014/main" id="{D8307B65-9A99-A841-A006-849FFF569BF6}"/>
              </a:ext>
            </a:extLst>
          </p:cNvPr>
          <p:cNvSpPr/>
          <p:nvPr/>
        </p:nvSpPr>
        <p:spPr>
          <a:xfrm>
            <a:off x="156753" y="1011384"/>
            <a:ext cx="929477" cy="1209302"/>
          </a:xfrm>
          <a:prstGeom prst="rect">
            <a:avLst/>
          </a:prstGeom>
          <a:gradFill flip="none" rotWithShape="1">
            <a:gsLst>
              <a:gs pos="0">
                <a:schemeClr val="accent1"/>
              </a:gs>
              <a:gs pos="42000">
                <a:srgbClr val="FF0000"/>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1096843B-709A-E349-9361-F1B29D5F54EF}"/>
              </a:ext>
            </a:extLst>
          </p:cNvPr>
          <p:cNvSpPr txBox="1"/>
          <p:nvPr/>
        </p:nvSpPr>
        <p:spPr>
          <a:xfrm>
            <a:off x="270308" y="1357960"/>
            <a:ext cx="690690" cy="369332"/>
          </a:xfrm>
          <a:prstGeom prst="rect">
            <a:avLst/>
          </a:prstGeom>
          <a:noFill/>
        </p:spPr>
        <p:txBody>
          <a:bodyPr wrap="square" rtlCol="0">
            <a:spAutoFit/>
          </a:bodyPr>
          <a:lstStyle/>
          <a:p>
            <a:r>
              <a:rPr lang="en-US" dirty="0"/>
              <a:t>Data</a:t>
            </a:r>
          </a:p>
        </p:txBody>
      </p:sp>
      <p:sp>
        <p:nvSpPr>
          <p:cNvPr id="101" name="Right Arrow 100">
            <a:extLst>
              <a:ext uri="{FF2B5EF4-FFF2-40B4-BE49-F238E27FC236}">
                <a16:creationId xmlns:a16="http://schemas.microsoft.com/office/drawing/2014/main" id="{3DE56583-E093-2D40-A691-8E9C23E25A96}"/>
              </a:ext>
            </a:extLst>
          </p:cNvPr>
          <p:cNvSpPr/>
          <p:nvPr/>
        </p:nvSpPr>
        <p:spPr>
          <a:xfrm>
            <a:off x="1106038" y="1431979"/>
            <a:ext cx="45001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a:extLst>
              <a:ext uri="{FF2B5EF4-FFF2-40B4-BE49-F238E27FC236}">
                <a16:creationId xmlns:a16="http://schemas.microsoft.com/office/drawing/2014/main" id="{9B6D7928-D1BC-2844-B3C0-2FF1297A506C}"/>
              </a:ext>
            </a:extLst>
          </p:cNvPr>
          <p:cNvSpPr/>
          <p:nvPr/>
        </p:nvSpPr>
        <p:spPr>
          <a:xfrm>
            <a:off x="1310692" y="3648312"/>
            <a:ext cx="93555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DE6CD858-0C53-D24A-B478-79FA4A82BB1B}"/>
              </a:ext>
            </a:extLst>
          </p:cNvPr>
          <p:cNvSpPr/>
          <p:nvPr/>
        </p:nvSpPr>
        <p:spPr>
          <a:xfrm>
            <a:off x="196642" y="3293155"/>
            <a:ext cx="929477" cy="1209302"/>
          </a:xfrm>
          <a:prstGeom prst="rect">
            <a:avLst/>
          </a:prstGeom>
          <a:gradFill flip="none" rotWithShape="1">
            <a:gsLst>
              <a:gs pos="0">
                <a:schemeClr val="accent1"/>
              </a:gs>
              <a:gs pos="42000">
                <a:srgbClr val="FF0000"/>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29412636-8378-DB4E-BEC2-42E159990A14}"/>
              </a:ext>
            </a:extLst>
          </p:cNvPr>
          <p:cNvGrpSpPr/>
          <p:nvPr/>
        </p:nvGrpSpPr>
        <p:grpSpPr>
          <a:xfrm>
            <a:off x="1597269" y="1002072"/>
            <a:ext cx="653516" cy="1209302"/>
            <a:chOff x="1623396" y="993363"/>
            <a:chExt cx="653516" cy="1209302"/>
          </a:xfrm>
        </p:grpSpPr>
        <p:sp>
          <p:nvSpPr>
            <p:cNvPr id="103" name="Rectangle 102">
              <a:extLst>
                <a:ext uri="{FF2B5EF4-FFF2-40B4-BE49-F238E27FC236}">
                  <a16:creationId xmlns:a16="http://schemas.microsoft.com/office/drawing/2014/main" id="{34DBD678-D65D-5A4C-BF99-822D07FC89E5}"/>
                </a:ext>
              </a:extLst>
            </p:cNvPr>
            <p:cNvSpPr/>
            <p:nvPr/>
          </p:nvSpPr>
          <p:spPr>
            <a:xfrm>
              <a:off x="1623396" y="993363"/>
              <a:ext cx="169034" cy="1209302"/>
            </a:xfrm>
            <a:prstGeom prst="rect">
              <a:avLst/>
            </a:prstGeom>
            <a:gradFill flip="none" rotWithShape="1">
              <a:gsLst>
                <a:gs pos="0">
                  <a:schemeClr val="accent4">
                    <a:lumMod val="67000"/>
                  </a:schemeClr>
                </a:gs>
                <a:gs pos="43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5008334-B519-234D-929D-034741B81735}"/>
                </a:ext>
              </a:extLst>
            </p:cNvPr>
            <p:cNvSpPr/>
            <p:nvPr/>
          </p:nvSpPr>
          <p:spPr>
            <a:xfrm>
              <a:off x="1774633" y="993363"/>
              <a:ext cx="169034" cy="12093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52BC20D-A712-EE4A-8C70-6530BD3A05C2}"/>
                </a:ext>
              </a:extLst>
            </p:cNvPr>
            <p:cNvSpPr/>
            <p:nvPr/>
          </p:nvSpPr>
          <p:spPr>
            <a:xfrm>
              <a:off x="1948486" y="993363"/>
              <a:ext cx="169034" cy="120930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065C29D-05C9-5347-81A9-BD48A8722D0E}"/>
                </a:ext>
              </a:extLst>
            </p:cNvPr>
            <p:cNvSpPr/>
            <p:nvPr/>
          </p:nvSpPr>
          <p:spPr>
            <a:xfrm>
              <a:off x="2107878" y="993363"/>
              <a:ext cx="169034" cy="12093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ight Arrow 106">
            <a:extLst>
              <a:ext uri="{FF2B5EF4-FFF2-40B4-BE49-F238E27FC236}">
                <a16:creationId xmlns:a16="http://schemas.microsoft.com/office/drawing/2014/main" id="{594A1EB9-CE86-3642-913E-20E7C12EEF8A}"/>
              </a:ext>
            </a:extLst>
          </p:cNvPr>
          <p:cNvSpPr/>
          <p:nvPr/>
        </p:nvSpPr>
        <p:spPr>
          <a:xfrm>
            <a:off x="2296060" y="1417282"/>
            <a:ext cx="450014" cy="395244"/>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FF35BA7-1126-C849-BD36-D6851552FA99}"/>
              </a:ext>
            </a:extLst>
          </p:cNvPr>
          <p:cNvSpPr txBox="1"/>
          <p:nvPr/>
        </p:nvSpPr>
        <p:spPr>
          <a:xfrm>
            <a:off x="316035" y="3617333"/>
            <a:ext cx="690690" cy="369332"/>
          </a:xfrm>
          <a:prstGeom prst="rect">
            <a:avLst/>
          </a:prstGeom>
          <a:noFill/>
        </p:spPr>
        <p:txBody>
          <a:bodyPr wrap="square" rtlCol="0">
            <a:spAutoFit/>
          </a:bodyPr>
          <a:lstStyle/>
          <a:p>
            <a:r>
              <a:rPr lang="en-US" dirty="0"/>
              <a:t>Data</a:t>
            </a:r>
          </a:p>
        </p:txBody>
      </p:sp>
      <p:sp>
        <p:nvSpPr>
          <p:cNvPr id="110" name="TextBox 109">
            <a:extLst>
              <a:ext uri="{FF2B5EF4-FFF2-40B4-BE49-F238E27FC236}">
                <a16:creationId xmlns:a16="http://schemas.microsoft.com/office/drawing/2014/main" id="{7EE651C0-2D8F-3247-8A80-5325BC13608B}"/>
              </a:ext>
            </a:extLst>
          </p:cNvPr>
          <p:cNvSpPr txBox="1"/>
          <p:nvPr/>
        </p:nvSpPr>
        <p:spPr>
          <a:xfrm>
            <a:off x="1324129" y="414044"/>
            <a:ext cx="1571852" cy="523220"/>
          </a:xfrm>
          <a:prstGeom prst="rect">
            <a:avLst/>
          </a:prstGeom>
          <a:noFill/>
        </p:spPr>
        <p:txBody>
          <a:bodyPr wrap="square" rtlCol="0">
            <a:spAutoFit/>
          </a:bodyPr>
          <a:lstStyle/>
          <a:p>
            <a:r>
              <a:rPr lang="en-US" sz="1400" dirty="0"/>
              <a:t>Samples with different features</a:t>
            </a:r>
          </a:p>
        </p:txBody>
      </p:sp>
      <p:sp>
        <p:nvSpPr>
          <p:cNvPr id="111" name="TextBox 110">
            <a:extLst>
              <a:ext uri="{FF2B5EF4-FFF2-40B4-BE49-F238E27FC236}">
                <a16:creationId xmlns:a16="http://schemas.microsoft.com/office/drawing/2014/main" id="{28BDBF4B-2A90-4A42-80EA-D3971A077764}"/>
              </a:ext>
            </a:extLst>
          </p:cNvPr>
          <p:cNvSpPr txBox="1"/>
          <p:nvPr/>
        </p:nvSpPr>
        <p:spPr>
          <a:xfrm>
            <a:off x="3830820" y="3463385"/>
            <a:ext cx="1442703" cy="276999"/>
          </a:xfrm>
          <a:prstGeom prst="rect">
            <a:avLst/>
          </a:prstGeom>
          <a:noFill/>
        </p:spPr>
        <p:txBody>
          <a:bodyPr wrap="none" rtlCol="0">
            <a:spAutoFit/>
          </a:bodyPr>
          <a:lstStyle/>
          <a:p>
            <a:r>
              <a:rPr lang="en-US" sz="1200" dirty="0"/>
              <a:t>Evaluating Residuals</a:t>
            </a:r>
          </a:p>
        </p:txBody>
      </p:sp>
      <p:sp>
        <p:nvSpPr>
          <p:cNvPr id="113" name="TextBox 112">
            <a:extLst>
              <a:ext uri="{FF2B5EF4-FFF2-40B4-BE49-F238E27FC236}">
                <a16:creationId xmlns:a16="http://schemas.microsoft.com/office/drawing/2014/main" id="{CD87A71D-1B4C-C148-B522-92F91B84FF9A}"/>
              </a:ext>
            </a:extLst>
          </p:cNvPr>
          <p:cNvSpPr txBox="1"/>
          <p:nvPr/>
        </p:nvSpPr>
        <p:spPr>
          <a:xfrm>
            <a:off x="3598058" y="2577737"/>
            <a:ext cx="1604222" cy="369332"/>
          </a:xfrm>
          <a:prstGeom prst="rect">
            <a:avLst/>
          </a:prstGeom>
          <a:noFill/>
        </p:spPr>
        <p:txBody>
          <a:bodyPr wrap="none" rtlCol="0">
            <a:spAutoFit/>
          </a:bodyPr>
          <a:lstStyle/>
          <a:p>
            <a:r>
              <a:rPr lang="en-US" dirty="0">
                <a:solidFill>
                  <a:srgbClr val="FF0000"/>
                </a:solidFill>
              </a:rPr>
              <a:t>Random Forest</a:t>
            </a:r>
          </a:p>
        </p:txBody>
      </p:sp>
      <p:sp>
        <p:nvSpPr>
          <p:cNvPr id="114" name="TextBox 113">
            <a:extLst>
              <a:ext uri="{FF2B5EF4-FFF2-40B4-BE49-F238E27FC236}">
                <a16:creationId xmlns:a16="http://schemas.microsoft.com/office/drawing/2014/main" id="{7405DF57-0CFC-AF4A-8A97-9141FED1060D}"/>
              </a:ext>
            </a:extLst>
          </p:cNvPr>
          <p:cNvSpPr txBox="1"/>
          <p:nvPr/>
        </p:nvSpPr>
        <p:spPr>
          <a:xfrm>
            <a:off x="3532075" y="6293293"/>
            <a:ext cx="2351413" cy="369332"/>
          </a:xfrm>
          <a:prstGeom prst="rect">
            <a:avLst/>
          </a:prstGeom>
          <a:noFill/>
        </p:spPr>
        <p:txBody>
          <a:bodyPr wrap="none" rtlCol="0">
            <a:spAutoFit/>
          </a:bodyPr>
          <a:lstStyle/>
          <a:p>
            <a:r>
              <a:rPr lang="en-US" dirty="0">
                <a:solidFill>
                  <a:srgbClr val="FF0000"/>
                </a:solidFill>
              </a:rPr>
              <a:t>Gradient Boosted trees</a:t>
            </a:r>
          </a:p>
        </p:txBody>
      </p:sp>
      <p:cxnSp>
        <p:nvCxnSpPr>
          <p:cNvPr id="116" name="Straight Connector 115">
            <a:extLst>
              <a:ext uri="{FF2B5EF4-FFF2-40B4-BE49-F238E27FC236}">
                <a16:creationId xmlns:a16="http://schemas.microsoft.com/office/drawing/2014/main" id="{6DED2EF5-3E8F-C846-92C3-B290300FEB34}"/>
              </a:ext>
            </a:extLst>
          </p:cNvPr>
          <p:cNvCxnSpPr/>
          <p:nvPr/>
        </p:nvCxnSpPr>
        <p:spPr>
          <a:xfrm>
            <a:off x="0" y="3060283"/>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3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2124756" y="579569"/>
            <a:ext cx="4672754" cy="523220"/>
          </a:xfrm>
          <a:prstGeom prst="rect">
            <a:avLst/>
          </a:prstGeom>
          <a:noFill/>
        </p:spPr>
        <p:txBody>
          <a:bodyPr wrap="none" rtlCol="0">
            <a:spAutoFit/>
          </a:bodyPr>
          <a:lstStyle/>
          <a:p>
            <a:pPr algn="ctr"/>
            <a:r>
              <a:rPr lang="en-US" sz="2800" dirty="0"/>
              <a:t>Methods – Feature Generation</a:t>
            </a:r>
          </a:p>
        </p:txBody>
      </p:sp>
      <p:sp>
        <p:nvSpPr>
          <p:cNvPr id="3" name="TextBox 2">
            <a:extLst>
              <a:ext uri="{FF2B5EF4-FFF2-40B4-BE49-F238E27FC236}">
                <a16:creationId xmlns:a16="http://schemas.microsoft.com/office/drawing/2014/main" id="{D20E2145-9D19-E349-A366-A00F1EA3AF8E}"/>
              </a:ext>
            </a:extLst>
          </p:cNvPr>
          <p:cNvSpPr txBox="1"/>
          <p:nvPr/>
        </p:nvSpPr>
        <p:spPr>
          <a:xfrm>
            <a:off x="792480" y="1619794"/>
            <a:ext cx="7637417" cy="2862322"/>
          </a:xfrm>
          <a:prstGeom prst="rect">
            <a:avLst/>
          </a:prstGeom>
          <a:noFill/>
        </p:spPr>
        <p:txBody>
          <a:bodyPr wrap="square" rtlCol="0">
            <a:spAutoFit/>
          </a:bodyPr>
          <a:lstStyle/>
          <a:p>
            <a:pPr marL="285750" indent="-285750">
              <a:buFontTx/>
              <a:buChar char="-"/>
            </a:pPr>
            <a:r>
              <a:rPr lang="en-US" dirty="0"/>
              <a:t>The next question is, how to decide on features</a:t>
            </a:r>
            <a:br>
              <a:rPr lang="en-US" dirty="0"/>
            </a:br>
            <a:endParaRPr lang="en-US" dirty="0"/>
          </a:p>
          <a:p>
            <a:pPr marL="285750" indent="-285750">
              <a:buFontTx/>
              <a:buChar char="-"/>
            </a:pPr>
            <a:r>
              <a:rPr lang="en-US" dirty="0"/>
              <a:t>A ML feature should be informative, discriminating, and independent</a:t>
            </a:r>
            <a:br>
              <a:rPr lang="en-US" dirty="0"/>
            </a:br>
            <a:endParaRPr lang="en-US" dirty="0"/>
          </a:p>
          <a:p>
            <a:pPr marL="285750" indent="-285750">
              <a:buFontTx/>
              <a:buChar char="-"/>
            </a:pPr>
            <a:r>
              <a:rPr lang="en-US" dirty="0"/>
              <a:t>Factors which are crucial in terms of physics of the nuclei</a:t>
            </a:r>
            <a:br>
              <a:rPr lang="en-US" dirty="0"/>
            </a:br>
            <a:endParaRPr lang="en-US" dirty="0"/>
          </a:p>
          <a:p>
            <a:pPr marL="285750" indent="-285750">
              <a:buFontTx/>
              <a:buChar char="-"/>
            </a:pPr>
            <a:r>
              <a:rPr lang="en-US" dirty="0"/>
              <a:t>Number of neutrons and protons</a:t>
            </a:r>
            <a:br>
              <a:rPr lang="en-US" dirty="0"/>
            </a:br>
            <a:endParaRPr lang="en-US" dirty="0"/>
          </a:p>
          <a:p>
            <a:pPr marL="285750" indent="-285750">
              <a:buFontTx/>
              <a:buChar char="-"/>
            </a:pPr>
            <a:r>
              <a:rPr lang="en-US" dirty="0"/>
              <a:t>Energy terms of the liquid drop model (</a:t>
            </a:r>
            <a:r>
              <a:rPr lang="en-IN" dirty="0"/>
              <a:t>volume, surface, Coulomb interaction, mass asymmetry and pairing energies</a:t>
            </a:r>
            <a:r>
              <a:rPr lang="en-US" dirty="0"/>
              <a:t>)</a:t>
            </a:r>
          </a:p>
        </p:txBody>
      </p:sp>
    </p:spTree>
    <p:extLst>
      <p:ext uri="{BB962C8B-B14F-4D97-AF65-F5344CB8AC3E}">
        <p14:creationId xmlns:p14="http://schemas.microsoft.com/office/powerpoint/2010/main" val="255196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3D35-F731-4D41-8B5F-EA4AD04757E1}"/>
              </a:ext>
            </a:extLst>
          </p:cNvPr>
          <p:cNvSpPr txBox="1"/>
          <p:nvPr/>
        </p:nvSpPr>
        <p:spPr>
          <a:xfrm>
            <a:off x="3490423" y="579569"/>
            <a:ext cx="1941429" cy="523220"/>
          </a:xfrm>
          <a:prstGeom prst="rect">
            <a:avLst/>
          </a:prstGeom>
          <a:noFill/>
        </p:spPr>
        <p:txBody>
          <a:bodyPr wrap="none" rtlCol="0">
            <a:spAutoFit/>
          </a:bodyPr>
          <a:lstStyle/>
          <a:p>
            <a:pPr algn="ctr"/>
            <a:r>
              <a:rPr lang="en-US" sz="2800" dirty="0"/>
              <a:t>Calculations</a:t>
            </a:r>
          </a:p>
        </p:txBody>
      </p:sp>
      <p:sp>
        <p:nvSpPr>
          <p:cNvPr id="3" name="TextBox 2">
            <a:extLst>
              <a:ext uri="{FF2B5EF4-FFF2-40B4-BE49-F238E27FC236}">
                <a16:creationId xmlns:a16="http://schemas.microsoft.com/office/drawing/2014/main" id="{D20E2145-9D19-E349-A366-A00F1EA3AF8E}"/>
              </a:ext>
            </a:extLst>
          </p:cNvPr>
          <p:cNvSpPr txBox="1"/>
          <p:nvPr/>
        </p:nvSpPr>
        <p:spPr>
          <a:xfrm>
            <a:off x="792480" y="1619794"/>
            <a:ext cx="7637417" cy="4801314"/>
          </a:xfrm>
          <a:prstGeom prst="rect">
            <a:avLst/>
          </a:prstGeom>
          <a:noFill/>
        </p:spPr>
        <p:txBody>
          <a:bodyPr wrap="square" rtlCol="0">
            <a:spAutoFit/>
          </a:bodyPr>
          <a:lstStyle/>
          <a:p>
            <a:pPr marL="285750" indent="-285750">
              <a:buFontTx/>
              <a:buChar char="-"/>
            </a:pPr>
            <a:r>
              <a:rPr lang="en-US" dirty="0"/>
              <a:t>For Level Density Parameter, we took the data for spherical nuclei from semiclassical trace formula for various temperatures and trained the model.</a:t>
            </a:r>
            <a:br>
              <a:rPr lang="en-US" dirty="0"/>
            </a:br>
            <a:endParaRPr lang="en-US" dirty="0"/>
          </a:p>
          <a:p>
            <a:pPr marL="285750" indent="-285750">
              <a:buFontTx/>
              <a:buChar char="-"/>
            </a:pPr>
            <a:r>
              <a:rPr lang="en-US" dirty="0"/>
              <a:t>We then tried to predict the level density parameter for super heavy elements.</a:t>
            </a:r>
            <a:br>
              <a:rPr lang="en-US" dirty="0"/>
            </a:br>
            <a:endParaRPr lang="en-US" dirty="0"/>
          </a:p>
          <a:p>
            <a:pPr marL="285750" indent="-285750">
              <a:buFontTx/>
              <a:buChar char="-"/>
            </a:pPr>
            <a:r>
              <a:rPr lang="en-US" dirty="0"/>
              <a:t>We trained the ML model on data obtained by </a:t>
            </a:r>
            <a:r>
              <a:rPr lang="en-IN" dirty="0"/>
              <a:t>fitting the Fermi gas model with the neutron resonances (GC)</a:t>
            </a:r>
            <a:br>
              <a:rPr lang="en-IN" dirty="0"/>
            </a:br>
            <a:endParaRPr lang="en-IN" dirty="0"/>
          </a:p>
          <a:p>
            <a:pPr marL="285750" indent="-285750">
              <a:buFontTx/>
              <a:buChar char="-"/>
            </a:pPr>
            <a:r>
              <a:rPr lang="en-US" dirty="0"/>
              <a:t>We did the same prediction with this model</a:t>
            </a:r>
            <a:br>
              <a:rPr lang="en-US" dirty="0"/>
            </a:br>
            <a:endParaRPr lang="en-US" dirty="0"/>
          </a:p>
          <a:p>
            <a:pPr marL="285750" indent="-285750">
              <a:buFontTx/>
              <a:buChar char="-"/>
            </a:pPr>
            <a:r>
              <a:rPr lang="en-US" dirty="0"/>
              <a:t>Training to Testing -&gt; 60-40 %</a:t>
            </a:r>
            <a:br>
              <a:rPr lang="en-US" dirty="0"/>
            </a:br>
            <a:endParaRPr lang="en-US" dirty="0"/>
          </a:p>
          <a:p>
            <a:pPr marL="285750" indent="-285750">
              <a:buFontTx/>
              <a:buChar char="-"/>
            </a:pPr>
            <a:r>
              <a:rPr lang="en-IN" dirty="0"/>
              <a:t>The standard deviation (</a:t>
            </a:r>
            <a:r>
              <a:rPr lang="el-GR" dirty="0"/>
              <a:t>σ), </a:t>
            </a:r>
            <a:r>
              <a:rPr lang="en-IN" dirty="0"/>
              <a:t>to quantify predictions, is the root mean square of difference between predicted values by the model and actual values given by the test data. Further, standard error is defined as the standard deviation divided by the square root of size of the sample.</a:t>
            </a:r>
            <a:endParaRPr lang="en-US" dirty="0"/>
          </a:p>
        </p:txBody>
      </p:sp>
    </p:spTree>
    <p:extLst>
      <p:ext uri="{BB962C8B-B14F-4D97-AF65-F5344CB8AC3E}">
        <p14:creationId xmlns:p14="http://schemas.microsoft.com/office/powerpoint/2010/main" val="258657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46123-294E-A344-B61C-1D56D916DDED}"/>
              </a:ext>
            </a:extLst>
          </p:cNvPr>
          <p:cNvPicPr>
            <a:picLocks noChangeAspect="1"/>
          </p:cNvPicPr>
          <p:nvPr/>
        </p:nvPicPr>
        <p:blipFill>
          <a:blip r:embed="rId2"/>
          <a:stretch>
            <a:fillRect/>
          </a:stretch>
        </p:blipFill>
        <p:spPr>
          <a:xfrm>
            <a:off x="2002527" y="653143"/>
            <a:ext cx="5138946" cy="3752124"/>
          </a:xfrm>
          <a:prstGeom prst="rect">
            <a:avLst/>
          </a:prstGeom>
        </p:spPr>
      </p:pic>
      <p:sp>
        <p:nvSpPr>
          <p:cNvPr id="5" name="Rectangle 4">
            <a:extLst>
              <a:ext uri="{FF2B5EF4-FFF2-40B4-BE49-F238E27FC236}">
                <a16:creationId xmlns:a16="http://schemas.microsoft.com/office/drawing/2014/main" id="{2D8972B9-333E-0848-A5F9-991CE8BF9C40}"/>
              </a:ext>
            </a:extLst>
          </p:cNvPr>
          <p:cNvSpPr/>
          <p:nvPr/>
        </p:nvSpPr>
        <p:spPr>
          <a:xfrm>
            <a:off x="2002527" y="5187184"/>
            <a:ext cx="4572000" cy="1200329"/>
          </a:xfrm>
          <a:prstGeom prst="rect">
            <a:avLst/>
          </a:prstGeom>
        </p:spPr>
        <p:txBody>
          <a:bodyPr>
            <a:spAutoFit/>
          </a:bodyPr>
          <a:lstStyle/>
          <a:p>
            <a:r>
              <a:rPr lang="en-IN" dirty="0"/>
              <a:t>By training and testing Level Density Parameter by the GC model for 289 nuclei. </a:t>
            </a:r>
            <a:br>
              <a:rPr lang="en-IN" dirty="0"/>
            </a:br>
            <a:r>
              <a:rPr lang="en-IN" dirty="0"/>
              <a:t>Standard deviation of 0.73 and standard error of 0.042</a:t>
            </a:r>
            <a:endParaRPr lang="en-US" dirty="0"/>
          </a:p>
        </p:txBody>
      </p:sp>
    </p:spTree>
    <p:extLst>
      <p:ext uri="{BB962C8B-B14F-4D97-AF65-F5344CB8AC3E}">
        <p14:creationId xmlns:p14="http://schemas.microsoft.com/office/powerpoint/2010/main" val="326032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59B1C-7254-2D4A-ABAC-44F92234FDCB}"/>
              </a:ext>
            </a:extLst>
          </p:cNvPr>
          <p:cNvPicPr>
            <a:picLocks noChangeAspect="1"/>
          </p:cNvPicPr>
          <p:nvPr/>
        </p:nvPicPr>
        <p:blipFill>
          <a:blip r:embed="rId2"/>
          <a:stretch>
            <a:fillRect/>
          </a:stretch>
        </p:blipFill>
        <p:spPr>
          <a:xfrm>
            <a:off x="1941041" y="893716"/>
            <a:ext cx="4658967" cy="3547654"/>
          </a:xfrm>
          <a:prstGeom prst="rect">
            <a:avLst/>
          </a:prstGeom>
        </p:spPr>
      </p:pic>
      <p:sp>
        <p:nvSpPr>
          <p:cNvPr id="3" name="Rectangle 2">
            <a:extLst>
              <a:ext uri="{FF2B5EF4-FFF2-40B4-BE49-F238E27FC236}">
                <a16:creationId xmlns:a16="http://schemas.microsoft.com/office/drawing/2014/main" id="{AEE05C7C-7F0E-6446-9F4C-88F875053BA1}"/>
              </a:ext>
            </a:extLst>
          </p:cNvPr>
          <p:cNvSpPr/>
          <p:nvPr/>
        </p:nvSpPr>
        <p:spPr>
          <a:xfrm>
            <a:off x="2094412" y="4875350"/>
            <a:ext cx="4572000" cy="1754326"/>
          </a:xfrm>
          <a:prstGeom prst="rect">
            <a:avLst/>
          </a:prstGeom>
        </p:spPr>
        <p:txBody>
          <a:bodyPr>
            <a:spAutoFit/>
          </a:bodyPr>
          <a:lstStyle/>
          <a:p>
            <a:r>
              <a:rPr lang="en-IN" dirty="0"/>
              <a:t>Training and testing on the temperature dependent Level Density Parameter by Semiclassical trace formula for 32 nuclei at various temperatures (3000 data points)</a:t>
            </a:r>
            <a:br>
              <a:rPr lang="en-IN" dirty="0"/>
            </a:br>
            <a:r>
              <a:rPr lang="en-IN" dirty="0"/>
              <a:t>Standard deviation of 0.3 and standard error of 0.005.</a:t>
            </a:r>
            <a:endParaRPr lang="en-US" dirty="0"/>
          </a:p>
        </p:txBody>
      </p:sp>
    </p:spTree>
    <p:extLst>
      <p:ext uri="{BB962C8B-B14F-4D97-AF65-F5344CB8AC3E}">
        <p14:creationId xmlns:p14="http://schemas.microsoft.com/office/powerpoint/2010/main" val="731582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4386</TotalTime>
  <Words>1084</Words>
  <Application>Microsoft Macintosh PowerPoint</Application>
  <PresentationFormat>On-screen Show (4:3)</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2020-12-07T12:20:30Z</dcterms:created>
  <dcterms:modified xsi:type="dcterms:W3CDTF">2020-12-10T14:29:55Z</dcterms:modified>
</cp:coreProperties>
</file>